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6" r:id="rId22"/>
    <p:sldId id="277" r:id="rId2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1358900"/>
            <a:ext cx="9652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2E5366"/>
                </a:solidFill>
              </a:defRPr>
            </a:lvl1pPr>
          </a:lstStyle>
          <a:p>
            <a:pPr algn="ctr"/>
            <a:endParaRPr/>
          </a:p>
        </p:txBody>
      </p:sp>
      <p:sp>
        <p:nvSpPr>
          <p:cNvPr id="3" name="New Shape"/>
          <p:cNvSpPr>
            <a:spLocks noGrp="1"/>
          </p:cNvSpPr>
          <p:nvPr>
            <p:ph type="body" idx="1"/>
          </p:nvPr>
        </p:nvSpPr>
        <p:spPr>
          <a:xfrm>
            <a:off x="1269999" y="288289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D53268"/>
                </a:solidFill>
              </a:defRPr>
            </a:lvl1pPr>
          </a:lstStyle>
          <a:p>
            <a:pPr algn="ctr"/>
            <a:endParaRPr/>
          </a:p>
        </p:txBody>
      </p:sp>
      <p:sp>
        <p:nvSpPr>
          <p:cNvPr id="4" name="New Shape"/>
          <p:cNvSpPr>
            <a:spLocks noGrp="1"/>
          </p:cNvSpPr>
          <p:nvPr>
            <p:ph type="body" idx="2"/>
          </p:nvPr>
        </p:nvSpPr>
        <p:spPr>
          <a:xfrm>
            <a:off x="1269999" y="4089400"/>
            <a:ext cx="9652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68853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endParaRP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endParaRP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9999" y="2095500"/>
            <a:ext cx="9652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2E5366"/>
                </a:solidFill>
              </a:defRPr>
            </a:lvl1pPr>
          </a:lstStyle>
          <a:p>
            <a:pPr algn="ctr"/>
            <a:r>
              <a:rPr sz="6113" b="1" dirty="0">
                <a:solidFill>
                  <a:srgbClr val="2E5366"/>
                </a:solidFill>
              </a:rPr>
              <a:t>A Mother’s Love</a:t>
            </a:r>
          </a:p>
        </p:txBody>
      </p:sp>
      <p:sp>
        <p:nvSpPr>
          <p:cNvPr id="3" name="New Shape"/>
          <p:cNvSpPr>
            <a:spLocks noGrp="1"/>
          </p:cNvSpPr>
          <p:nvPr>
            <p:ph type="body" idx="1"/>
          </p:nvPr>
        </p:nvSpPr>
        <p:spPr>
          <a:xfrm>
            <a:off x="1269999" y="3721101"/>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D53268"/>
                </a:solidFill>
              </a:defRPr>
            </a:lvl1pPr>
          </a:lstStyle>
          <a:p>
            <a:pPr algn="ctr"/>
            <a:r>
              <a:rPr lang="en-CA" dirty="0"/>
              <a:t>Matthew 20:20-23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Jesus prayed and commanded with authority.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84521" y="1193800"/>
            <a:ext cx="10026502"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Jesus commanded the person to be well (Luke 4:39; 5:13; 7:6-10).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Jesus commanded an evil spirit to leave (Luke 4:35).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lang="en-CA" sz="4400" b="1" dirty="0"/>
              <a:t>Jesus</a:t>
            </a:r>
            <a:r>
              <a:rPr sz="4400" b="1" dirty="0">
                <a:solidFill>
                  <a:srgbClr val="2E5265"/>
                </a:solidFill>
              </a:rPr>
              <a:t> commanded the wind and the waves to be still (Luke 8:24).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lang="en-CA" sz="4400" b="1" dirty="0"/>
              <a:t>Jesus</a:t>
            </a:r>
            <a:r>
              <a:rPr sz="4400" b="1" dirty="0">
                <a:solidFill>
                  <a:srgbClr val="2E5265"/>
                </a:solidFill>
              </a:rPr>
              <a:t> commanded the person being healed to do something “in faith” (Luke 5:24; 6:10; 7:14).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Sometimes Jesus did not have to command, He merely touched a person (Luke 5:13).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16419" y="1193800"/>
            <a:ext cx="9983972"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Other people touched Jesus and they were healed </a:t>
            </a:r>
            <a:r>
              <a:rPr sz="3200" b="1" dirty="0">
                <a:solidFill>
                  <a:srgbClr val="2E5265"/>
                </a:solidFill>
              </a:rPr>
              <a:t>(</a:t>
            </a:r>
            <a:r>
              <a:rPr lang="en-CA" sz="3200" b="1" dirty="0" err="1">
                <a:solidFill>
                  <a:srgbClr val="2E5265"/>
                </a:solidFill>
              </a:rPr>
              <a:t>i</a:t>
            </a:r>
            <a:r>
              <a:rPr sz="3200" b="1" dirty="0">
                <a:solidFill>
                  <a:srgbClr val="2E5265"/>
                </a:solidFill>
              </a:rPr>
              <a:t>.e. the woman with the flow of blood - Luke 8:44; the general population</a:t>
            </a:r>
            <a:r>
              <a:rPr lang="en-CA" sz="3200" b="1" dirty="0">
                <a:solidFill>
                  <a:srgbClr val="2E5265"/>
                </a:solidFill>
              </a:rPr>
              <a:t> -</a:t>
            </a:r>
            <a:r>
              <a:rPr sz="3200" b="1" dirty="0">
                <a:solidFill>
                  <a:srgbClr val="2E5265"/>
                </a:solidFill>
              </a:rPr>
              <a:t> Mt 14:36).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37684" y="1193800"/>
            <a:ext cx="9962707"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We are to imitate Jesus and do as He did.  We are to expect as He did.  We are to do big things as He did (Jn. 14:12).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67563" y="2279650"/>
            <a:ext cx="10334846"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2E5265"/>
                </a:solidFill>
              </a:defRPr>
            </a:lvl1pPr>
          </a:lstStyle>
          <a:p>
            <a:pPr algn="ctr"/>
            <a:r>
              <a:rPr sz="4400" b="1" dirty="0">
                <a:solidFill>
                  <a:srgbClr val="2E5265"/>
                </a:solidFill>
              </a:rPr>
              <a:t>“Truly, truly, I say to you, whoever believes in me will also do the works that I do; and greater works than these will he do, because I am going to the Father.</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a:solidFill>
                  <a:srgbClr val="CD3060"/>
                </a:solidFill>
              </a:rPr>
              <a:t>John 14:12</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84521" y="1193800"/>
            <a:ext cx="10069032"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We are not to ask God to do the works; rather we are to line up our wills with His and do the works on His behalf</a:t>
            </a:r>
            <a:r>
              <a:rPr lang="en-CA" sz="4400" b="1" dirty="0">
                <a:solidFill>
                  <a:srgbClr val="2E5265"/>
                </a:solidFill>
              </a:rPr>
              <a:t> (</a:t>
            </a:r>
            <a:r>
              <a:rPr lang="en-CA" sz="4400" b="1" i="1" dirty="0">
                <a:solidFill>
                  <a:srgbClr val="FF0000"/>
                </a:solidFill>
              </a:rPr>
              <a:t>Authority Prayer</a:t>
            </a:r>
            <a:r>
              <a:rPr lang="en-CA" sz="4400" b="1" dirty="0"/>
              <a:t>).</a:t>
            </a:r>
            <a:endParaRPr sz="4400" b="1" dirty="0">
              <a:solidFill>
                <a:srgbClr val="2E526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r>
              <a:rPr sz="4400" b="1" dirty="0">
                <a:solidFill>
                  <a:srgbClr val="2E5265"/>
                </a:solidFill>
              </a:rPr>
              <a:t>Then the mother of the sons of Zebedee came up to him with her sons, and kneeling before him she asked him for something.</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dirty="0">
                <a:solidFill>
                  <a:srgbClr val="CD3060"/>
                </a:solidFill>
              </a:rPr>
              <a:t>Matthew 20:20</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7782558-0899-424C-5324-4369FACC34A5}"/>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240AF149-6E08-383B-AC4D-02A7E29A0379}"/>
              </a:ext>
            </a:extLst>
          </p:cNvPr>
          <p:cNvSpPr>
            <a:spLocks noGrp="1"/>
          </p:cNvSpPr>
          <p:nvPr>
            <p:ph type="body"/>
          </p:nvPr>
        </p:nvSpPr>
        <p:spPr>
          <a:xfrm>
            <a:off x="1010092" y="1193800"/>
            <a:ext cx="10154093"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Jesus teaches for us to ask for what we need, or what we would like to see come to fruition (Jn 16:24).  This would be </a:t>
            </a:r>
            <a:r>
              <a:rPr sz="4400" b="1" i="1" dirty="0">
                <a:solidFill>
                  <a:srgbClr val="2E5265"/>
                </a:solidFill>
              </a:rPr>
              <a:t>“</a:t>
            </a:r>
            <a:r>
              <a:rPr sz="4400" b="1" i="1" dirty="0">
                <a:solidFill>
                  <a:srgbClr val="FF0000"/>
                </a:solidFill>
              </a:rPr>
              <a:t>Asking prayer</a:t>
            </a:r>
            <a:r>
              <a:rPr sz="4400" b="1" i="1" dirty="0">
                <a:solidFill>
                  <a:srgbClr val="2E5265"/>
                </a:solidFill>
              </a:rPr>
              <a:t>”.</a:t>
            </a:r>
          </a:p>
        </p:txBody>
      </p:sp>
    </p:spTree>
    <p:extLst>
      <p:ext uri="{BB962C8B-B14F-4D97-AF65-F5344CB8AC3E}">
        <p14:creationId xmlns:p14="http://schemas.microsoft.com/office/powerpoint/2010/main" val="102705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080">
                <a:solidFill>
                  <a:srgbClr val="2E5265"/>
                </a:solidFill>
              </a:defRPr>
            </a:lvl1pPr>
          </a:lstStyle>
          <a:p>
            <a:pPr algn="ctr"/>
            <a:r>
              <a:rPr sz="4400" b="1" dirty="0">
                <a:solidFill>
                  <a:srgbClr val="2E5265"/>
                </a:solidFill>
              </a:rPr>
              <a:t>Until now you have asked nothing in my name. Ask, and you will receive, that your joy may be full.</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dirty="0">
                <a:solidFill>
                  <a:srgbClr val="CD3060"/>
                </a:solidFill>
              </a:rPr>
              <a:t>John 16:24</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27050" y="1193800"/>
            <a:ext cx="10111563"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Speaking and commanding with the </a:t>
            </a:r>
            <a:r>
              <a:rPr sz="4400" b="1" i="1" dirty="0">
                <a:solidFill>
                  <a:srgbClr val="FF0000"/>
                </a:solidFill>
              </a:rPr>
              <a:t>delegated authority </a:t>
            </a:r>
            <a:r>
              <a:rPr sz="4400" b="1" dirty="0">
                <a:solidFill>
                  <a:srgbClr val="2E5265"/>
                </a:solidFill>
              </a:rPr>
              <a:t>we have been given, is different, it’s </a:t>
            </a:r>
            <a:r>
              <a:rPr sz="4400" b="1" i="1" dirty="0">
                <a:solidFill>
                  <a:srgbClr val="FF0000"/>
                </a:solidFill>
              </a:rPr>
              <a:t>commanding prayer</a:t>
            </a:r>
            <a:r>
              <a:rPr sz="4400" b="1" dirty="0">
                <a:solidFill>
                  <a:srgbClr val="2E5265"/>
                </a:solidFill>
              </a:rPr>
              <a:t>; it’s prayer in authority.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2E5265"/>
                </a:solidFill>
              </a:defRPr>
            </a:lvl1pPr>
          </a:lstStyle>
          <a:p>
            <a:pPr algn="ctr"/>
            <a:r>
              <a:rPr sz="4400" b="1" dirty="0">
                <a:solidFill>
                  <a:srgbClr val="2E5265"/>
                </a:solidFill>
              </a:rPr>
              <a:t>And he said to her, “What do you want?” She said to him, “Say that these two sons of mine are to sit, one at your right hand and one at your left, in your kingdom.”</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a:solidFill>
                  <a:srgbClr val="CD3060"/>
                </a:solidFill>
              </a:rPr>
              <a:t>Matthew 20:21</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11300" y="2279650"/>
            <a:ext cx="9163050"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ctr">
              <a:defRPr sz="3080">
                <a:solidFill>
                  <a:srgbClr val="2E5265"/>
                </a:solidFill>
              </a:defRPr>
            </a:lvl1pPr>
          </a:lstStyle>
          <a:p>
            <a:pPr algn="ctr"/>
            <a:r>
              <a:rPr sz="4400" b="1" dirty="0">
                <a:solidFill>
                  <a:srgbClr val="2E5265"/>
                </a:solidFill>
              </a:rPr>
              <a:t>Jesus answered, “You do not know what you are asking. Are you able to drink the cup that I am to drink?” They said to him, “We are able.”</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a:solidFill>
                  <a:srgbClr val="CD3060"/>
                </a:solidFill>
              </a:rPr>
              <a:t>Matthew 20:22</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86809" y="2279650"/>
            <a:ext cx="10685721" cy="2806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3080">
                <a:solidFill>
                  <a:srgbClr val="2E5265"/>
                </a:solidFill>
              </a:defRPr>
            </a:lvl1pPr>
          </a:lstStyle>
          <a:p>
            <a:pPr algn="ctr"/>
            <a:r>
              <a:rPr sz="4400" b="1" dirty="0">
                <a:solidFill>
                  <a:srgbClr val="2E5265"/>
                </a:solidFill>
              </a:rPr>
              <a:t>He said to them, “You will drink my cup, but to sit at my right hand and at my left is not mine to grant, but it is for those for whom it has been prepared by my Father.”</a:t>
            </a:r>
          </a:p>
        </p:txBody>
      </p:sp>
      <p:sp>
        <p:nvSpPr>
          <p:cNvPr id="3" name="New Shape"/>
          <p:cNvSpPr>
            <a:spLocks noGrp="1"/>
          </p:cNvSpPr>
          <p:nvPr>
            <p:ph type="body" idx="1"/>
          </p:nvPr>
        </p:nvSpPr>
        <p:spPr>
          <a:xfrm>
            <a:off x="1511300" y="1060450"/>
            <a:ext cx="916305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D3060"/>
                </a:solidFill>
              </a:defRPr>
            </a:lvl1pPr>
          </a:lstStyle>
          <a:p>
            <a:pPr algn="ctr"/>
            <a:r>
              <a:rPr sz="3920" b="0" dirty="0">
                <a:solidFill>
                  <a:srgbClr val="CD3060"/>
                </a:solidFill>
              </a:rPr>
              <a:t>Matthew 20:23</a:t>
            </a:r>
          </a:p>
        </p:txBody>
      </p:sp>
      <p:sp>
        <p:nvSpPr>
          <p:cNvPr id="4" name="New Shape"/>
          <p:cNvSpPr>
            <a:spLocks noGrp="1"/>
          </p:cNvSpPr>
          <p:nvPr>
            <p:ph type="body" idx="2"/>
          </p:nvPr>
        </p:nvSpPr>
        <p:spPr>
          <a:xfrm>
            <a:off x="3930649" y="1708149"/>
            <a:ext cx="43370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193">
                <a:solidFill>
                  <a:srgbClr val="CD3060"/>
                </a:solidFill>
              </a:defRPr>
            </a:lvl1pPr>
          </a:lstStyle>
          <a:p>
            <a:pPr algn="ctr"/>
            <a:r>
              <a:rPr sz="2193" b="0">
                <a:solidFill>
                  <a:srgbClr val="CD3060"/>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I. SHE PRAYED THAT HER SONS MIGHT BE A PART OF THE KINGDOM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95153" y="1193800"/>
            <a:ext cx="100584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lang="en-CA" sz="4400" b="1" dirty="0"/>
              <a:t>S</a:t>
            </a:r>
            <a:r>
              <a:rPr sz="4400" b="1" dirty="0">
                <a:solidFill>
                  <a:srgbClr val="2E5265"/>
                </a:solidFill>
              </a:rPr>
              <a:t>eek to ensure that your children are a part of the Kingdom of God.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50999" y="1193800"/>
            <a:ext cx="8890000"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II. SHE PRAYED THAT HER SONS WOULD BE INVOLVED IN THE WORK OF HIS KINGDOM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67563" y="1193800"/>
            <a:ext cx="10441172" cy="3797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613">
                <a:solidFill>
                  <a:srgbClr val="2E5265"/>
                </a:solidFill>
              </a:defRPr>
            </a:lvl1pPr>
          </a:lstStyle>
          <a:p>
            <a:pPr algn="l"/>
            <a:r>
              <a:rPr sz="4400" b="1" dirty="0">
                <a:solidFill>
                  <a:srgbClr val="2E5265"/>
                </a:solidFill>
              </a:rPr>
              <a:t>III. SHE HAD BIG EXPECTATIONS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Macintosh PowerPoint</Application>
  <PresentationFormat>Widescreen</PresentationFormat>
  <Paragraphs>35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2025-05-11T15:44:42Z</dcterms:modified>
</cp:coreProperties>
</file>