
<file path=[Content_Types].xml><?xml version="1.0" encoding="utf-8"?>
<Types xmlns="http://schemas.openxmlformats.org/package/2006/content-types">
  <Default Extension="bmp" ContentType="image/bmp"/>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12192000" cy="6858000"/>
  <p:notesSz cx="12192000" cy="6858000"/>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97" d="100"/>
          <a:sy n="97" d="100"/>
        </p:scale>
        <p:origin x="55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73099"/>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7000">
                <a:solidFill>
                  <a:srgbClr val="FFFFFF"/>
                </a:solidFill>
              </a:defRPr>
            </a:lvl1pPr>
          </a:lstStyle>
          <a:p>
            <a:pPr algn="l"/>
            <a:endParaRPr/>
          </a:p>
        </p:txBody>
      </p:sp>
      <p:sp>
        <p:nvSpPr>
          <p:cNvPr id="3" name="New Shape"/>
          <p:cNvSpPr>
            <a:spLocks noGrp="1"/>
          </p:cNvSpPr>
          <p:nvPr>
            <p:ph type="body" idx="1"/>
          </p:nvPr>
        </p:nvSpPr>
        <p:spPr>
          <a:xfrm>
            <a:off x="698500" y="2076450"/>
            <a:ext cx="10795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806">
                <a:solidFill>
                  <a:srgbClr val="FFFFFF"/>
                </a:solidFill>
              </a:defRPr>
            </a:lvl1pPr>
          </a:lstStyle>
          <a:p>
            <a:pPr algn="l"/>
            <a:endParaRPr/>
          </a:p>
        </p:txBody>
      </p:sp>
      <p:sp>
        <p:nvSpPr>
          <p:cNvPr id="4" name="New Shape"/>
          <p:cNvSpPr>
            <a:spLocks noGrp="1"/>
          </p:cNvSpPr>
          <p:nvPr>
            <p:ph type="body" idx="2"/>
          </p:nvPr>
        </p:nvSpPr>
        <p:spPr>
          <a:xfrm>
            <a:off x="698500" y="3282949"/>
            <a:ext cx="107950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806">
                <a:solidFill>
                  <a:srgbClr val="FFFFFF"/>
                </a:solidFill>
              </a:defRPr>
            </a:lvl1pPr>
          </a:lstStyle>
          <a:p>
            <a:pPr algn="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ide Master">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bmp"/><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41.xml"/></Relationships>
</file>

<file path=ppt/slides/_rels/slide42.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bmp"/><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bmp"/><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73099"/>
            <a:ext cx="10795000" cy="1333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7000">
                <a:solidFill>
                  <a:srgbClr val="FFFFFF"/>
                </a:solidFill>
              </a:defRPr>
            </a:lvl1pPr>
          </a:lstStyle>
          <a:p>
            <a:pPr algn="l"/>
            <a:r>
              <a:rPr sz="7000" b="0">
                <a:solidFill>
                  <a:srgbClr val="FFFFFF"/>
                </a:solidFill>
              </a:rPr>
              <a:t>Extreme Love?</a:t>
            </a:r>
          </a:p>
        </p:txBody>
      </p:sp>
      <p:sp>
        <p:nvSpPr>
          <p:cNvPr id="3" name="New Shape"/>
          <p:cNvSpPr>
            <a:spLocks noGrp="1"/>
          </p:cNvSpPr>
          <p:nvPr>
            <p:ph type="body" idx="1"/>
          </p:nvPr>
        </p:nvSpPr>
        <p:spPr>
          <a:xfrm>
            <a:off x="698500" y="2076450"/>
            <a:ext cx="10795000" cy="8890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4806">
                <a:solidFill>
                  <a:srgbClr val="FFFFFF"/>
                </a:solidFill>
              </a:defRPr>
            </a:lvl1pPr>
          </a:lstStyle>
          <a:p>
            <a:pPr algn="l"/>
            <a:r>
              <a:rPr sz="4806" b="0">
                <a:solidFill>
                  <a:srgbClr val="FFFFFF"/>
                </a:solidFill>
              </a:rPr>
              <a:t>Be Transformed!</a:t>
            </a:r>
          </a:p>
        </p:txBody>
      </p:sp>
      <p:sp>
        <p:nvSpPr>
          <p:cNvPr id="4" name="New Shape"/>
          <p:cNvSpPr>
            <a:spLocks noGrp="1"/>
          </p:cNvSpPr>
          <p:nvPr>
            <p:ph type="body" idx="2"/>
          </p:nvPr>
        </p:nvSpPr>
        <p:spPr>
          <a:xfrm>
            <a:off x="698500" y="3282949"/>
            <a:ext cx="10795000" cy="69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fontScale="92500" lnSpcReduction="10000"/>
          </a:bodyPr>
          <a:lstStyle>
            <a:lvl1pPr algn="l">
              <a:defRPr sz="4806">
                <a:solidFill>
                  <a:srgbClr val="FFFFFF"/>
                </a:solidFill>
              </a:defRPr>
            </a:lvl1pPr>
          </a:lstStyle>
          <a:p>
            <a:pPr algn="l"/>
            <a:r>
              <a:rPr lang="en-CA"/>
              <a:t>Matthew 5:13-48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For the word of God is living and active, sharper than any two-edged sword, piercing to the division of soul and of spirit, of joints and of marrow, and discerning the thoughts and intentions of the heart.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Hebrews 4:12</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It is the Spirit who gives life; the flesh is no help at all. The words that I have spoken to you are spirit and life.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John 6:63</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So faith comes from hearing, and hearing through the word of Christ.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Romans 10:17</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and take the helmet of salvation, and the sword of the Spirit, which is the word of God,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Ephesians 6:17</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Jesus’ insistence that salvation requires a response of faith rather than miraculous signs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 you will not believe in the Word of God before you, you will not believe in God through a burning bush that is not consumed, a good deed performed for your benefit, or in someone resurrected from the dead (Lk 16:31).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Faith comes from hearing the Word and believing in the Word given by the grace of God…and living that Word 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“But he told him, ‘If they don’t listen to Moses and the prophets, they will not be persuaded if someone rises from the dead.’ ”</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Luke 16:31</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HCSB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So faith comes from what is heard, and what is heard comes through the message about Christ.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Romans 10:17</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HCSB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So…What then is Jesus’ Sermon on the Mount meant to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The Lord saw that the wickedness of man was great in the earth, and that every intention of the thoughts of his heart was only evil continually.</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Genesis 6:5</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We can attempt to keep rules and regulations, and do so, and still be in the wrong.  Why? because my motives and desires are not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Jesus calls us to love God and love man in the spirit and ways that He has loved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“For God so loved the world, that he gave his only Son, that whoever believes in him should not perish but have eternal life. For God did not send his Son into the world to condemn the world, but in order that the world might be saved through him.</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John 3:16–17</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Principle 1 - It is the Spirit of the law that matters primarily, not the letter only.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He has made us competent to be ministers of a new covenant, not of the letter, but of the Spirit. For the letter kills, but the Spirit produces life.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2 Corinthians 3:6</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HCSB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But the fruit of the Spirit is love, joy, peace, patience, kindness, goodness, faithfulness, gentleness, self-control; against such things there is no law.</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Galatians 5:22–23</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Finally, brothers, whatever is true, whatever is honorable, whatever is just, whatever is pure, whatever is lovely, whatever is commendable, if there is any excellence, if there is anything worthy of praise, think about these things.</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Philippians 4:8</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No, a true Jew is one whose heart is right with God. And true circumcision is not merely obeying the letter of the law; rather, it is a change of heart produced by the Spirit. And a person with a changed heart seeks praise from God, not from people.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Romans 2:29</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NLT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Am I a changed ‘Jew’, a changed believer in Christ, who has had a change of heart towards God and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The fact that I have not committed the act of murder does not mean that I have kept the principle of Christ and His law…what does my spirit say?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Jesus Christ is the same yesterday and today and forever.</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Hebrews 13:8</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But what comes out of the mouth proceeds from the heart, and this defiles a person. For out of the heart come evil thoughts, murder, adultery, sexual immorality, theft, false witness, slander.</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Matthew 15:18–19</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Keep your heart with all vigilance, for from it flow the springs of life.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Proverbs 4:23</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For from within, out of the heart of man, come evil thoughts, sexual immorality, theft, murder, adultery, coveting, wickedness, deceit, sensuality, envy, slander, pride, foolishness. All these evil things come from within, and they defile a person.”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Mark 7:21–23</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Pleasing God is not just about what we do or not do, but what our attitude and condition of our heart is.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Principle 3 - Think of the Law positively, as a good 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The purpose of God’s law and commands is to lead us to do that which is good and right and love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Is my holiness and sanctification a purely mechanical matter and manner?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Principle 4 - The law is not to keep us in a state of obedience to oppressive rules, but to promote our spiritual character.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until we all attain to the unity of the faith and of the knowledge of the Son of God, to mature manhood, to the measure of the stature of the fullness of Christ,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Ephesians 4:13</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God is not man, that he should lie, or a son of man, that he should change his mind. Has he said, and will he not do it? Or has he spoken, and will he not fulfill it?</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Numbers 23:19</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Rather, speaking the truth in love, we are to grow up in every way into him who is the head, into Christ, from whom the whole body, joined and held together by every joint with which it is equipped, when each part is working properly, makes the body grow so that it builds itself up in love.</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Ephesians 4:15–16</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For this is the love of God, that we keep his commandments. And</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1 John 5:3</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Principle 5 - The law and the Bible are not an end in themselves… Christ is.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The counsel of the Lord stands forever, the plans of His heart from generation to generation.</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Psalm 33:11</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HCSB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So…you have heard it said…(Mt 5:21-48)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What is the true account of the Law?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476250"/>
            <a:ext cx="10795000" cy="5905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s what I believe about God, His Law, and Jesus really real?  The truth?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2"/>
          <a:stretch/>
        </a:blipFill>
        <a:effectLst/>
      </p:bgPr>
    </p:bg>
    <p:spTree>
      <p:nvGrpSpPr>
        <p:cNvPr id="1" name=""/>
        <p:cNvGrpSpPr/>
        <p:nvPr/>
      </p:nvGrpSpPr>
      <p:grpSpPr>
        <a:xfrm>
          <a:off x="0" y="0"/>
          <a:ext cx="0" cy="0"/>
          <a:chOff x="0" y="0"/>
          <a:chExt cx="0" cy="0"/>
        </a:xfrm>
      </p:grpSpPr>
      <p:sp>
        <p:nvSpPr>
          <p:cNvPr id="2" name="New Shape"/>
          <p:cNvSpPr>
            <a:spLocks noGrp="1"/>
          </p:cNvSpPr>
          <p:nvPr>
            <p:ph type="body"/>
          </p:nvPr>
        </p:nvSpPr>
        <p:spPr>
          <a:xfrm>
            <a:off x="698500" y="698500"/>
            <a:ext cx="10795000" cy="450850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All Scripture is breathed out by God and profitable for teaching, for reproof, for correction, and for training in righteousness, that the man of God may be complete, equipped for every good work.</a:t>
            </a:r>
          </a:p>
        </p:txBody>
      </p:sp>
      <p:sp>
        <p:nvSpPr>
          <p:cNvPr id="3" name="New Shape"/>
          <p:cNvSpPr>
            <a:spLocks noGrp="1"/>
          </p:cNvSpPr>
          <p:nvPr>
            <p:ph type="body" idx="1"/>
          </p:nvPr>
        </p:nvSpPr>
        <p:spPr>
          <a:xfrm>
            <a:off x="698500" y="5473700"/>
            <a:ext cx="91440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l">
              <a:defRPr sz="3920">
                <a:solidFill>
                  <a:srgbClr val="FFFFFF"/>
                </a:solidFill>
              </a:defRPr>
            </a:lvl1pPr>
          </a:lstStyle>
          <a:p>
            <a:pPr algn="l"/>
            <a:r>
              <a:rPr sz="3920" b="0">
                <a:solidFill>
                  <a:srgbClr val="FFFFFF"/>
                </a:solidFill>
              </a:rPr>
              <a:t>2 Timothy 3:16–17</a:t>
            </a:r>
          </a:p>
        </p:txBody>
      </p:sp>
      <p:sp>
        <p:nvSpPr>
          <p:cNvPr id="4" name="New Shape"/>
          <p:cNvSpPr>
            <a:spLocks noGrp="1"/>
          </p:cNvSpPr>
          <p:nvPr>
            <p:ph type="body" idx="2"/>
          </p:nvPr>
        </p:nvSpPr>
        <p:spPr>
          <a:xfrm>
            <a:off x="10064749" y="5473700"/>
            <a:ext cx="1447800" cy="692150"/>
          </a:xfrm>
          <a:prstGeom prst="rect">
            <a:avLst/>
          </a:prstGeom>
          <a:noFill/>
          <a:ln cmpd="sng">
            <a:noFill/>
          </a:ln>
        </p:spPr>
        <p:style>
          <a:lnRef idx="2">
            <a:schemeClr val="accent1">
              <a:shade val="50000"/>
            </a:schemeClr>
          </a:lnRef>
          <a:fillRef idx="1">
            <a:schemeClr val="accent1">
              <a:shade val="50000"/>
            </a:schemeClr>
          </a:fillRef>
          <a:effectRef idx="0">
            <a:schemeClr val="accent1">
              <a:shade val="50000"/>
            </a:schemeClr>
          </a:effectRef>
          <a:fontRef idx="major">
            <a:schemeClr val="lt1"/>
          </a:fontRef>
        </p:style>
        <p:txBody>
          <a:bodyPr anchor="ctr">
            <a:normAutofit/>
          </a:bodyPr>
          <a:lstStyle>
            <a:lvl1pPr algn="r">
              <a:defRPr sz="3920">
                <a:solidFill>
                  <a:srgbClr val="FFFFFF"/>
                </a:solidFill>
              </a:defRPr>
            </a:lvl1pPr>
          </a:lstStyle>
          <a:p>
            <a:pPr algn="r"/>
            <a:r>
              <a:rPr sz="3920" b="0">
                <a:solidFill>
                  <a:srgbClr val="FFFFFF"/>
                </a:solidFill>
              </a:rPr>
              <a:t>ESV</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
        <a:ea typeface=""/>
        <a:cs typeface=""/>
      </a:majorFont>
      <a:minorFont>
        <a:latin typeface=""/>
        <a:ea typeface=""/>
        <a:cs typeface=""/>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noFill/>
        <a:pattFill/>
        <a:grpFill/>
      </a:fillStyleLst>
      <a:lnStyleLst>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 w="9525" cap="flat" cmpd="sng" algn="ctr">
          <a:solidFill>
            <a:schemeClr val="phClr">
              <a:shade val="95000"/>
              <a:satMod val="105000"/>
            </a:scheme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
          <a:effectLst>
            <a:outerShdw blurRad="40000" dist="20000" dir="5400000" rotWithShape="0">
              <a:srgbClr val="000000">
                <a:alpha val="38000"/>
              </a:srgbClr>
            </a:outerShdw>
          </a:effectLst>
        </a:effectStyle>
      </a:effectStyleLst>
      <a:bgFillStyleLst>
        <a:solidFill>
          <a:schemeClr val="phClr"/>
        </a:solidFill>
        <a:gradFill>
          <a:gsLst>
            <a:gs pos="0">
              <a:schemeClr val="phClr">
                <a:tint val="50000"/>
                <a:satMod val="300000"/>
              </a:schemeClr>
            </a:gs>
            <a:gs pos="0">
              <a:schemeClr val="phClr">
                <a:tint val="50000"/>
                <a:satMod val="300000"/>
              </a:schemeClr>
            </a:gs>
            <a:gs pos="0">
              <a:schemeClr val="phClr">
                <a:tint val="50000"/>
                <a:satMod val="300000"/>
              </a:schemeClr>
            </a:gs>
          </a:gsLst>
          <a:lin ang="16200000" scaled="1"/>
        </a:gradFill>
        <a:gradFill>
          <a:gsLst>
            <a:gs pos="0">
              <a:schemeClr val="phClr">
                <a:tint val="50000"/>
                <a:satMod val="300000"/>
              </a:schemeClr>
            </a:gs>
            <a:gs pos="0">
              <a:schemeClr val="phClr">
                <a:tint val="50000"/>
                <a:satMod val="300000"/>
              </a:schemeClr>
            </a:gs>
          </a:gsLst>
          <a:lin ang="16200000" scaled="1"/>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1208</Words>
  <Application>Microsoft Macintosh PowerPoint</Application>
  <PresentationFormat>Widescreen</PresentationFormat>
  <Paragraphs>87</Paragraphs>
  <Slides>42</Slides>
  <Notes>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Shannon Whitehouse</cp:lastModifiedBy>
  <cp:revision>1</cp:revision>
  <dcterms:modified xsi:type="dcterms:W3CDTF">2026-06-07T16:31:22Z</dcterms:modified>
</cp:coreProperties>
</file>