
<file path=[Content_Types].xml><?xml version="1.0" encoding="utf-8"?>
<Types xmlns="http://schemas.openxmlformats.org/package/2006/content-types">
  <Default Extension="bmp" ContentType="image/bmp"/>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9" r:id="rId43"/>
    <p:sldId id="300" r:id="rId44"/>
    <p:sldId id="301" r:id="rId45"/>
    <p:sldId id="302" r:id="rId46"/>
    <p:sldId id="303" r:id="rId47"/>
    <p:sldId id="304" r:id="rId48"/>
    <p:sldId id="305" r:id="rId49"/>
  </p:sldIdLst>
  <p:sldSz cx="12192000" cy="6858000"/>
  <p:notesSz cx="12192000" cy="6858000"/>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84"/>
  </p:normalViewPr>
  <p:slideViewPr>
    <p:cSldViewPr snapToGrid="0">
      <p:cViewPr varScale="1">
        <p:scale>
          <a:sx n="98" d="100"/>
          <a:sy n="98" d="100"/>
        </p:scale>
        <p:origin x="5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1149350"/>
            <a:ext cx="11176000" cy="33274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8773">
                <a:solidFill>
                  <a:srgbClr val="E3FA0B"/>
                </a:solidFill>
              </a:defRPr>
            </a:lvl1pPr>
          </a:lstStyle>
          <a:p>
            <a:pPr algn="ctr"/>
            <a:endParaRPr/>
          </a:p>
        </p:txBody>
      </p:sp>
      <p:sp>
        <p:nvSpPr>
          <p:cNvPr id="3" name="New Shape"/>
          <p:cNvSpPr>
            <a:spLocks noGrp="1"/>
          </p:cNvSpPr>
          <p:nvPr>
            <p:ph type="body" idx="1"/>
          </p:nvPr>
        </p:nvSpPr>
        <p:spPr>
          <a:xfrm>
            <a:off x="2000250" y="1898649"/>
            <a:ext cx="8191500" cy="33210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3098800" y="2787649"/>
            <a:ext cx="5994400" cy="33210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endParaRP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endParaRP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endParaRP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endParaRP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endParaRP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endParaRP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endParaRP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endParaRP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endParaRP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endParaRP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endParaRP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endParaRP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endParaRP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endParaRP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endParaRP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endParaRP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endParaRP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endParaRP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endParaRP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endParaRP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endParaRP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endParaRP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endParaRP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endParaRP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endParaRP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endParaRP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endParaRP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endParaRP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lide 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bmp"/><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7.xml"/></Relationships>
</file>

<file path=ppt/slides/_rels/slide4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1149350"/>
            <a:ext cx="11176000" cy="22796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8773">
                <a:solidFill>
                  <a:srgbClr val="E3FA0B"/>
                </a:solidFill>
              </a:defRPr>
            </a:lvl1pPr>
          </a:lstStyle>
          <a:p>
            <a:pPr algn="ctr"/>
            <a:r>
              <a:rPr sz="4400" b="1" dirty="0">
                <a:solidFill>
                  <a:srgbClr val="E3FA0B"/>
                </a:solidFill>
              </a:rPr>
              <a:t>The Regard of the Lord: Is Unconditional Acceptance True?</a:t>
            </a:r>
          </a:p>
        </p:txBody>
      </p:sp>
      <p:sp>
        <p:nvSpPr>
          <p:cNvPr id="4" name="New Shape"/>
          <p:cNvSpPr>
            <a:spLocks noGrp="1"/>
          </p:cNvSpPr>
          <p:nvPr>
            <p:ph type="body" idx="2"/>
          </p:nvPr>
        </p:nvSpPr>
        <p:spPr>
          <a:xfrm>
            <a:off x="2704011" y="3429000"/>
            <a:ext cx="6609806" cy="790303"/>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fontScale="62500" lnSpcReduction="20000"/>
          </a:bodyPr>
          <a:lstStyle>
            <a:lvl1pPr algn="ctr">
              <a:defRPr sz="4386">
                <a:solidFill>
                  <a:srgbClr val="FFFFFF"/>
                </a:solidFill>
              </a:defRPr>
            </a:lvl1pPr>
          </a:lstStyle>
          <a:p>
            <a:pPr algn="ctr"/>
            <a:r>
              <a:rPr lang="en-CA" b="1" dirty="0"/>
              <a:t>Gen 4:1-16; Acts 5:1-11; James 4:7-10</a:t>
            </a:r>
            <a:endParaRPr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24"/>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Then the Lord said to Cain, “Where is Abel your brother?” He said, “I do not know; am I my brother’s keeper?”</a:t>
            </a:r>
          </a:p>
        </p:txBody>
      </p:sp>
      <p:sp>
        <p:nvSpPr>
          <p:cNvPr id="3" name="New Shape"/>
          <p:cNvSpPr>
            <a:spLocks noGrp="1"/>
          </p:cNvSpPr>
          <p:nvPr>
            <p:ph type="body" idx="25"/>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Genesis 4:1–16</a:t>
            </a:r>
          </a:p>
        </p:txBody>
      </p:sp>
      <p:sp>
        <p:nvSpPr>
          <p:cNvPr id="4" name="New Shape"/>
          <p:cNvSpPr>
            <a:spLocks noGrp="1"/>
          </p:cNvSpPr>
          <p:nvPr>
            <p:ph type="body" idx="26"/>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27"/>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And the Lord said, “What have you done? The voice of your brother’s blood is crying to me from the ground.</a:t>
            </a:r>
          </a:p>
        </p:txBody>
      </p:sp>
      <p:sp>
        <p:nvSpPr>
          <p:cNvPr id="3" name="New Shape"/>
          <p:cNvSpPr>
            <a:spLocks noGrp="1"/>
          </p:cNvSpPr>
          <p:nvPr>
            <p:ph type="body" idx="28"/>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Genesis 4:1–16</a:t>
            </a:r>
          </a:p>
        </p:txBody>
      </p:sp>
      <p:sp>
        <p:nvSpPr>
          <p:cNvPr id="4" name="New Shape"/>
          <p:cNvSpPr>
            <a:spLocks noGrp="1"/>
          </p:cNvSpPr>
          <p:nvPr>
            <p:ph type="body" idx="29"/>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30"/>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And now you are cursed from the ground, which has opened its mouth to receive your brother’s blood from your hand.</a:t>
            </a:r>
          </a:p>
        </p:txBody>
      </p:sp>
      <p:sp>
        <p:nvSpPr>
          <p:cNvPr id="3" name="New Shape"/>
          <p:cNvSpPr>
            <a:spLocks noGrp="1"/>
          </p:cNvSpPr>
          <p:nvPr>
            <p:ph type="body" idx="3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Genesis 4:1–16</a:t>
            </a:r>
          </a:p>
        </p:txBody>
      </p:sp>
      <p:sp>
        <p:nvSpPr>
          <p:cNvPr id="4" name="New Shape"/>
          <p:cNvSpPr>
            <a:spLocks noGrp="1"/>
          </p:cNvSpPr>
          <p:nvPr>
            <p:ph type="body" idx="3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33"/>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When you work the ground, it shall no longer yield to you its strength. You shall be a fugitive and a wanderer on the earth.”</a:t>
            </a:r>
          </a:p>
        </p:txBody>
      </p:sp>
      <p:sp>
        <p:nvSpPr>
          <p:cNvPr id="3" name="New Shape"/>
          <p:cNvSpPr>
            <a:spLocks noGrp="1"/>
          </p:cNvSpPr>
          <p:nvPr>
            <p:ph type="body" idx="34"/>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Genesis 4:1–16</a:t>
            </a:r>
          </a:p>
        </p:txBody>
      </p:sp>
      <p:sp>
        <p:nvSpPr>
          <p:cNvPr id="4" name="New Shape"/>
          <p:cNvSpPr>
            <a:spLocks noGrp="1"/>
          </p:cNvSpPr>
          <p:nvPr>
            <p:ph type="body" idx="35"/>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36"/>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Cain said to the Lord, “My punishment is greater than I can bear.</a:t>
            </a:r>
          </a:p>
        </p:txBody>
      </p:sp>
      <p:sp>
        <p:nvSpPr>
          <p:cNvPr id="3" name="New Shape"/>
          <p:cNvSpPr>
            <a:spLocks noGrp="1"/>
          </p:cNvSpPr>
          <p:nvPr>
            <p:ph type="body" idx="37"/>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Genesis 4:1–16</a:t>
            </a:r>
          </a:p>
        </p:txBody>
      </p:sp>
      <p:sp>
        <p:nvSpPr>
          <p:cNvPr id="4" name="New Shape"/>
          <p:cNvSpPr>
            <a:spLocks noGrp="1"/>
          </p:cNvSpPr>
          <p:nvPr>
            <p:ph type="body" idx="38"/>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39"/>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Behold, you have driven me today away from the ground, and from your face I shall be hidden. I shall be a fugitive and a wanderer on the earth, and whoever finds me will kill me.”</a:t>
            </a:r>
          </a:p>
        </p:txBody>
      </p:sp>
      <p:sp>
        <p:nvSpPr>
          <p:cNvPr id="3" name="New Shape"/>
          <p:cNvSpPr>
            <a:spLocks noGrp="1"/>
          </p:cNvSpPr>
          <p:nvPr>
            <p:ph type="body" idx="40"/>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Genesis 4:1–16</a:t>
            </a:r>
          </a:p>
        </p:txBody>
      </p:sp>
      <p:sp>
        <p:nvSpPr>
          <p:cNvPr id="4" name="New Shape"/>
          <p:cNvSpPr>
            <a:spLocks noGrp="1"/>
          </p:cNvSpPr>
          <p:nvPr>
            <p:ph type="body" idx="41"/>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42"/>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Then the Lord said to him, “Not so! If anyone kills Cain, vengeance shall be taken on him sevenfold.” And the Lord put a mark on Cain, lest any who found him should attack him.</a:t>
            </a:r>
          </a:p>
        </p:txBody>
      </p:sp>
      <p:sp>
        <p:nvSpPr>
          <p:cNvPr id="3" name="New Shape"/>
          <p:cNvSpPr>
            <a:spLocks noGrp="1"/>
          </p:cNvSpPr>
          <p:nvPr>
            <p:ph type="body" idx="43"/>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Genesis 4:1–16</a:t>
            </a:r>
          </a:p>
        </p:txBody>
      </p:sp>
      <p:sp>
        <p:nvSpPr>
          <p:cNvPr id="4" name="New Shape"/>
          <p:cNvSpPr>
            <a:spLocks noGrp="1"/>
          </p:cNvSpPr>
          <p:nvPr>
            <p:ph type="body" idx="44"/>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45"/>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Then Cain went away from the presence of the Lord and settled in the land of Nod, east of Eden.</a:t>
            </a:r>
          </a:p>
        </p:txBody>
      </p:sp>
      <p:sp>
        <p:nvSpPr>
          <p:cNvPr id="3" name="New Shape"/>
          <p:cNvSpPr>
            <a:spLocks noGrp="1"/>
          </p:cNvSpPr>
          <p:nvPr>
            <p:ph type="body" idx="46"/>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Genesis 4:1–16</a:t>
            </a:r>
          </a:p>
        </p:txBody>
      </p:sp>
      <p:sp>
        <p:nvSpPr>
          <p:cNvPr id="4" name="New Shape"/>
          <p:cNvSpPr>
            <a:spLocks noGrp="1"/>
          </p:cNvSpPr>
          <p:nvPr>
            <p:ph type="body" idx="47"/>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r>
              <a:rPr sz="4013" b="0">
                <a:solidFill>
                  <a:srgbClr val="FFFFFF"/>
                </a:solidFill>
              </a:rPr>
              <a:t>Does God accept you just the way you are?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r>
              <a:rPr sz="4013" b="0">
                <a:solidFill>
                  <a:srgbClr val="FFFFFF"/>
                </a:solidFill>
              </a:rPr>
              <a:t>Why did God look upon the offering of Abel with favor and look upon the offering of Cain with disregard?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Now Adam knew Eve his wife, and she conceived and bore Cain, saying, “I have gotten a man with the help of the Lord.”</a:t>
            </a: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Genesis 4:1–16</a:t>
            </a: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you shall set apart to the Lord all that first opens the womb. All the firstborn of your animals that are males shall be the Lord’s.</a:t>
            </a: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Exodus 13:12</a:t>
            </a: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But the firstborn of a cow, or the firstborn of a sheep, or the firstborn of a goat, you shall not redeem; they are holy. You shall sprinkle their blood on the altar and shall burn their fat as a food offering, with a pleasing aroma to the Lord.</a:t>
            </a: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Numbers 18:17</a:t>
            </a: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Honor the Lord with your wealth and with the firstfruits of all your produce;</a:t>
            </a: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Proverbs 3:9–10</a:t>
            </a: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3"/>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then your barns will be filled with plenty, and your vats will be bursting with wine.</a:t>
            </a:r>
          </a:p>
        </p:txBody>
      </p:sp>
      <p:sp>
        <p:nvSpPr>
          <p:cNvPr id="3" name="New Shape"/>
          <p:cNvSpPr>
            <a:spLocks noGrp="1"/>
          </p:cNvSpPr>
          <p:nvPr>
            <p:ph type="body" idx="4"/>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Proverbs 3:9–10</a:t>
            </a:r>
          </a:p>
        </p:txBody>
      </p:sp>
      <p:sp>
        <p:nvSpPr>
          <p:cNvPr id="4" name="New Shape"/>
          <p:cNvSpPr>
            <a:spLocks noGrp="1"/>
          </p:cNvSpPr>
          <p:nvPr>
            <p:ph type="body" idx="5"/>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r>
              <a:rPr sz="4013" b="0">
                <a:solidFill>
                  <a:srgbClr val="FFFFFF"/>
                </a:solidFill>
              </a:rPr>
              <a:t>Do we honor the LORD, live in awe and fear of the LORD, by giving Him the first of what He gives to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r>
              <a:rPr sz="4013" b="0">
                <a:solidFill>
                  <a:srgbClr val="FFFFFF"/>
                </a:solidFill>
              </a:rPr>
              <a:t>If God is number one in your life, do you honor Him so?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“Should people cheat God? Yet you have cheated me! “But you ask, ‘What do you mean? When did we ever cheat you?’ “You have cheated me of the tithes and offerings due to me.</a:t>
            </a: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Malachi 3:8–9</a:t>
            </a: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NLT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3"/>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You are under a curse, for your whole nation has been cheating me.</a:t>
            </a:r>
          </a:p>
        </p:txBody>
      </p:sp>
      <p:sp>
        <p:nvSpPr>
          <p:cNvPr id="3" name="New Shape"/>
          <p:cNvSpPr>
            <a:spLocks noGrp="1"/>
          </p:cNvSpPr>
          <p:nvPr>
            <p:ph type="body" idx="4"/>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Malachi 3:8–9</a:t>
            </a:r>
          </a:p>
        </p:txBody>
      </p:sp>
      <p:sp>
        <p:nvSpPr>
          <p:cNvPr id="4" name="New Shape"/>
          <p:cNvSpPr>
            <a:spLocks noGrp="1"/>
          </p:cNvSpPr>
          <p:nvPr>
            <p:ph type="body" idx="5"/>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NLT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Bring all the tithes into the storehouse so there will be enough food in my Temple. If you do,” says the Lord of Heaven’s Armies, “I will open the windows of heaven for you. I will pour out a blessing so great you won’t have enough room to take it in! Try it! Put me to the test!</a:t>
            </a: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Malachi 3:10</a:t>
            </a: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NLT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If you do well, will you not be accepted? And if you do not do well, sin is crouching at the door. Its desire is for you, and you must rule over it.”</a:t>
            </a: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Genesis 4:7</a:t>
            </a: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3"/>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And again, she bore his brother Abel. Now Abel was a keeper of sheep, and Cain a worker of the ground.</a:t>
            </a:r>
          </a:p>
        </p:txBody>
      </p:sp>
      <p:sp>
        <p:nvSpPr>
          <p:cNvPr id="3" name="New Shape"/>
          <p:cNvSpPr>
            <a:spLocks noGrp="1"/>
          </p:cNvSpPr>
          <p:nvPr>
            <p:ph type="body" idx="4"/>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Genesis 4:1–16</a:t>
            </a:r>
          </a:p>
        </p:txBody>
      </p:sp>
      <p:sp>
        <p:nvSpPr>
          <p:cNvPr id="4" name="New Shape"/>
          <p:cNvSpPr>
            <a:spLocks noGrp="1"/>
          </p:cNvSpPr>
          <p:nvPr>
            <p:ph type="body" idx="5"/>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r>
              <a:rPr sz="4013" b="0">
                <a:solidFill>
                  <a:srgbClr val="FFFFFF"/>
                </a:solidFill>
              </a:rPr>
              <a:t>Sin Wants to Rule Over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r>
              <a:rPr sz="4013" b="0">
                <a:solidFill>
                  <a:srgbClr val="FFFFFF"/>
                </a:solidFill>
              </a:rPr>
              <a:t>What is the power of sin?  Reason.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r>
              <a:rPr sz="4013" b="0">
                <a:solidFill>
                  <a:srgbClr val="FFFFFF"/>
                </a:solidFill>
              </a:rPr>
              <a:t>The enemy uses our reasoning to led us astray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We know that we are children of God and that the world around us is under the control of the evil one.</a:t>
            </a: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1 John 5:19</a:t>
            </a: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NLT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r>
              <a:rPr sz="4013" b="0">
                <a:solidFill>
                  <a:srgbClr val="FFFFFF"/>
                </a:solidFill>
              </a:rPr>
              <a:t>Can one rule over sin?  How one rules over sin.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Submit yourselves therefore to God. Resist the devil, and he will flee from you.</a:t>
            </a: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James 4:7</a:t>
            </a: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Be sober-minded; be watchful. Your adversary the devil prowls around like a roaring lion, seeking someone to devour.</a:t>
            </a: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1 Peter 5:8–9</a:t>
            </a: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3"/>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Resist him, firm in your faith, knowing that the same kinds of suffering are being experienced by your brotherhood throughout the world.</a:t>
            </a:r>
          </a:p>
        </p:txBody>
      </p:sp>
      <p:sp>
        <p:nvSpPr>
          <p:cNvPr id="3" name="New Shape"/>
          <p:cNvSpPr>
            <a:spLocks noGrp="1"/>
          </p:cNvSpPr>
          <p:nvPr>
            <p:ph type="body" idx="4"/>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1 Peter 5:8–9</a:t>
            </a:r>
          </a:p>
        </p:txBody>
      </p:sp>
      <p:sp>
        <p:nvSpPr>
          <p:cNvPr id="4" name="New Shape"/>
          <p:cNvSpPr>
            <a:spLocks noGrp="1"/>
          </p:cNvSpPr>
          <p:nvPr>
            <p:ph type="body" idx="5"/>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r>
              <a:rPr sz="4013" b="0">
                <a:solidFill>
                  <a:srgbClr val="FFFFFF"/>
                </a:solidFill>
              </a:rPr>
              <a:t>How does one resist?  You make yourself ready and prepared.  You give no opportunity to be taken.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Draw near to God, and he will draw near to you. Cleanse your hands, you sinners, and purify your hearts, you double-minded.</a:t>
            </a: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James 4:8</a:t>
            </a: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6"/>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In the course of time Cain brought to the Lord an offering of the fruit of the ground,</a:t>
            </a:r>
          </a:p>
        </p:txBody>
      </p:sp>
      <p:sp>
        <p:nvSpPr>
          <p:cNvPr id="3" name="New Shape"/>
          <p:cNvSpPr>
            <a:spLocks noGrp="1"/>
          </p:cNvSpPr>
          <p:nvPr>
            <p:ph type="body" idx="7"/>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Genesis 4:1–16</a:t>
            </a:r>
          </a:p>
        </p:txBody>
      </p:sp>
      <p:sp>
        <p:nvSpPr>
          <p:cNvPr id="4" name="New Shape"/>
          <p:cNvSpPr>
            <a:spLocks noGrp="1"/>
          </p:cNvSpPr>
          <p:nvPr>
            <p:ph type="body" idx="8"/>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Humble yourselves before the Lord, and he will exalt you.</a:t>
            </a: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James 4:10</a:t>
            </a: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r>
              <a:rPr sz="4013" b="0">
                <a:solidFill>
                  <a:srgbClr val="FFFFFF"/>
                </a:solidFill>
              </a:rPr>
              <a:t>Ananias and Sapphira (Acts 5:1-11)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r>
              <a:rPr sz="4013" b="0">
                <a:solidFill>
                  <a:srgbClr val="FFFFFF"/>
                </a:solidFill>
              </a:rPr>
              <a:t>Am I Ruled by Sin?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r>
              <a:rPr sz="4013" b="0">
                <a:solidFill>
                  <a:srgbClr val="FFFFFF"/>
                </a:solidFill>
              </a:rPr>
              <a:t>Simply …sin is mastered by obedience to God.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253999"/>
            <a:ext cx="11176000" cy="5270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013">
                <a:solidFill>
                  <a:srgbClr val="FFFFFF"/>
                </a:solidFill>
              </a:defRPr>
            </a:lvl1pPr>
          </a:lstStyle>
          <a:p>
            <a:pPr algn="l"/>
            <a:r>
              <a:rPr sz="4013" b="0">
                <a:solidFill>
                  <a:srgbClr val="FFFFFF"/>
                </a:solidFill>
              </a:rPr>
              <a:t>To draw near to God is to accept His authority and live under His authority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Do your best to present yourself to God as one approved, a worker who has no need to be ashamed, rightly handling the word of truth.</a:t>
            </a: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2 Timothy 2:15</a:t>
            </a: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for at one time you were darkness, but now you are light in the Lord. Walk as children of light</a:t>
            </a:r>
          </a:p>
        </p:txBody>
      </p:sp>
      <p:sp>
        <p:nvSpPr>
          <p:cNvPr id="3" name="New Shape"/>
          <p:cNvSpPr>
            <a:spLocks noGrp="1"/>
          </p:cNvSpPr>
          <p:nvPr>
            <p:ph type="body" idx="1"/>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Ephesians 5:8–10</a:t>
            </a:r>
          </a:p>
        </p:txBody>
      </p:sp>
      <p:sp>
        <p:nvSpPr>
          <p:cNvPr id="4" name="New Shape"/>
          <p:cNvSpPr>
            <a:spLocks noGrp="1"/>
          </p:cNvSpPr>
          <p:nvPr>
            <p:ph type="body" idx="2"/>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3"/>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(for the fruit of light is found in all that is good and right and true),</a:t>
            </a:r>
          </a:p>
        </p:txBody>
      </p:sp>
      <p:sp>
        <p:nvSpPr>
          <p:cNvPr id="3" name="New Shape"/>
          <p:cNvSpPr>
            <a:spLocks noGrp="1"/>
          </p:cNvSpPr>
          <p:nvPr>
            <p:ph type="body" idx="4"/>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Ephesians 5:8–10</a:t>
            </a:r>
          </a:p>
        </p:txBody>
      </p:sp>
      <p:sp>
        <p:nvSpPr>
          <p:cNvPr id="4" name="New Shape"/>
          <p:cNvSpPr>
            <a:spLocks noGrp="1"/>
          </p:cNvSpPr>
          <p:nvPr>
            <p:ph type="body" idx="5"/>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6"/>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and try to discern what is pleasing to the Lord.</a:t>
            </a:r>
          </a:p>
        </p:txBody>
      </p:sp>
      <p:sp>
        <p:nvSpPr>
          <p:cNvPr id="3" name="New Shape"/>
          <p:cNvSpPr>
            <a:spLocks noGrp="1"/>
          </p:cNvSpPr>
          <p:nvPr>
            <p:ph type="body" idx="7"/>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Ephesians 5:8–10</a:t>
            </a:r>
          </a:p>
        </p:txBody>
      </p:sp>
      <p:sp>
        <p:nvSpPr>
          <p:cNvPr id="4" name="New Shape"/>
          <p:cNvSpPr>
            <a:spLocks noGrp="1"/>
          </p:cNvSpPr>
          <p:nvPr>
            <p:ph type="body" idx="8"/>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9"/>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and Abel also brought of the firstborn of his flock and of their fat portions. And the Lord had regard for Abel and his offering,</a:t>
            </a:r>
          </a:p>
        </p:txBody>
      </p:sp>
      <p:sp>
        <p:nvSpPr>
          <p:cNvPr id="3" name="New Shape"/>
          <p:cNvSpPr>
            <a:spLocks noGrp="1"/>
          </p:cNvSpPr>
          <p:nvPr>
            <p:ph type="body" idx="10"/>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Genesis 4:1–16</a:t>
            </a:r>
          </a:p>
        </p:txBody>
      </p:sp>
      <p:sp>
        <p:nvSpPr>
          <p:cNvPr id="4" name="New Shape"/>
          <p:cNvSpPr>
            <a:spLocks noGrp="1"/>
          </p:cNvSpPr>
          <p:nvPr>
            <p:ph type="body" idx="11"/>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12"/>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but for Cain and his offering he had no regard. So Cain was very angry, and his face fell.</a:t>
            </a:r>
          </a:p>
        </p:txBody>
      </p:sp>
      <p:sp>
        <p:nvSpPr>
          <p:cNvPr id="3" name="New Shape"/>
          <p:cNvSpPr>
            <a:spLocks noGrp="1"/>
          </p:cNvSpPr>
          <p:nvPr>
            <p:ph type="body" idx="13"/>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Genesis 4:1–16</a:t>
            </a:r>
          </a:p>
        </p:txBody>
      </p:sp>
      <p:sp>
        <p:nvSpPr>
          <p:cNvPr id="4" name="New Shape"/>
          <p:cNvSpPr>
            <a:spLocks noGrp="1"/>
          </p:cNvSpPr>
          <p:nvPr>
            <p:ph type="body" idx="14"/>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15"/>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The Lord said to Cain, “Why are you angry, and why has your face fallen?</a:t>
            </a:r>
          </a:p>
        </p:txBody>
      </p:sp>
      <p:sp>
        <p:nvSpPr>
          <p:cNvPr id="3" name="New Shape"/>
          <p:cNvSpPr>
            <a:spLocks noGrp="1"/>
          </p:cNvSpPr>
          <p:nvPr>
            <p:ph type="body" idx="16"/>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Genesis 4:1–16</a:t>
            </a:r>
          </a:p>
        </p:txBody>
      </p:sp>
      <p:sp>
        <p:nvSpPr>
          <p:cNvPr id="4" name="New Shape"/>
          <p:cNvSpPr>
            <a:spLocks noGrp="1"/>
          </p:cNvSpPr>
          <p:nvPr>
            <p:ph type="body" idx="17"/>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18"/>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If you do well, will you not be accepted? And if you do not do well, sin is crouching at the door. Its desire is for you, and you must rule over it.”</a:t>
            </a:r>
          </a:p>
        </p:txBody>
      </p:sp>
      <p:sp>
        <p:nvSpPr>
          <p:cNvPr id="3" name="New Shape"/>
          <p:cNvSpPr>
            <a:spLocks noGrp="1"/>
          </p:cNvSpPr>
          <p:nvPr>
            <p:ph type="body" idx="19"/>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Genesis 4:1–16</a:t>
            </a:r>
          </a:p>
        </p:txBody>
      </p:sp>
      <p:sp>
        <p:nvSpPr>
          <p:cNvPr id="4" name="New Shape"/>
          <p:cNvSpPr>
            <a:spLocks noGrp="1"/>
          </p:cNvSpPr>
          <p:nvPr>
            <p:ph type="body" idx="20"/>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21"/>
          </p:nvPr>
        </p:nvSpPr>
        <p:spPr>
          <a:xfrm>
            <a:off x="507999" y="381000"/>
            <a:ext cx="11176000" cy="4889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693">
                <a:solidFill>
                  <a:srgbClr val="FFFFFF"/>
                </a:solidFill>
              </a:defRPr>
            </a:lvl1pPr>
          </a:lstStyle>
          <a:p>
            <a:pPr algn="l"/>
            <a:r>
              <a:rPr sz="5693" b="0">
                <a:solidFill>
                  <a:srgbClr val="FFFFFF"/>
                </a:solidFill>
              </a:rPr>
              <a:t>Cain spoke to Abel his brother. And when they were in the field, Cain rose up against his brother Abel and killed him.</a:t>
            </a:r>
          </a:p>
        </p:txBody>
      </p:sp>
      <p:sp>
        <p:nvSpPr>
          <p:cNvPr id="3" name="New Shape"/>
          <p:cNvSpPr>
            <a:spLocks noGrp="1"/>
          </p:cNvSpPr>
          <p:nvPr>
            <p:ph type="body" idx="22"/>
          </p:nvPr>
        </p:nvSpPr>
        <p:spPr>
          <a:xfrm>
            <a:off x="476250" y="5905500"/>
            <a:ext cx="9874250" cy="711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4386">
                <a:solidFill>
                  <a:srgbClr val="FFFFFF"/>
                </a:solidFill>
              </a:defRPr>
            </a:lvl1pPr>
          </a:lstStyle>
          <a:p>
            <a:pPr algn="l"/>
            <a:r>
              <a:rPr sz="4386" b="0">
                <a:solidFill>
                  <a:srgbClr val="FFFFFF"/>
                </a:solidFill>
              </a:rPr>
              <a:t>Genesis 4:1–16</a:t>
            </a:r>
          </a:p>
        </p:txBody>
      </p:sp>
      <p:sp>
        <p:nvSpPr>
          <p:cNvPr id="4" name="New Shape"/>
          <p:cNvSpPr>
            <a:spLocks noGrp="1"/>
          </p:cNvSpPr>
          <p:nvPr>
            <p:ph type="body" idx="23"/>
          </p:nvPr>
        </p:nvSpPr>
        <p:spPr>
          <a:xfrm>
            <a:off x="10414000" y="6096000"/>
            <a:ext cx="10160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4386">
                <a:solidFill>
                  <a:srgbClr val="FFFFFF"/>
                </a:solidFill>
              </a:defRPr>
            </a:lvl1pPr>
          </a:lstStyle>
          <a:p>
            <a:pPr algn="r"/>
            <a:r>
              <a:rPr sz="4386" b="0">
                <a:solidFill>
                  <a:srgbClr val="FFFFFF"/>
                </a:solidFill>
              </a:rPr>
              <a:t>ESV</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
        <a:ea typeface=""/>
        <a:cs typeface=""/>
      </a:majorFont>
      <a:minorFont>
        <a:latin typeface=""/>
        <a:ea typeface=""/>
        <a:cs typeface=""/>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noFill/>
        <a:pattFill/>
        <a:grpFill/>
      </a:fillStyleLst>
      <a:lnStyleLst>
        <a:ln w="9525" cap="flat" cmpd="sng" algn="ctr">
          <a:solidFill>
            <a:schemeClr val="phClr">
              <a:shade val="95000"/>
              <a:satMod val="105000"/>
            </a:schemeClr>
          </a:solidFill>
          <a:prstDash val="solid"/>
        </a:ln>
        <a:ln w="9525" cap="flat" cmpd="sng" algn="ctr">
          <a:solidFill>
            <a:schemeClr val="phClr">
              <a:shade val="95000"/>
              <a:satMod val="105000"/>
            </a:schemeClr>
          </a:solidFill>
          <a:prstDash val="solid"/>
        </a:ln>
        <a:ln w="9525" cap="flat" cmpd="sng" algn="ctr">
          <a:solidFill>
            <a:schemeClr val="phClr">
              <a:shade val="95000"/>
              <a:satMod val="105000"/>
            </a:scheme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0000" dir="5400000" rotWithShape="0">
              <a:srgbClr val="000000">
                <a:alpha val="38000"/>
              </a:srgbClr>
            </a:outerShdw>
          </a:effectLst>
        </a:effectStyle>
        <a:effectStyle>
          <a:effectLst>
            <a:outerShdw blurRad="40000" dist="20000" dir="5400000" rotWithShape="0">
              <a:srgbClr val="000000">
                <a:alpha val="38000"/>
              </a:srgbClr>
            </a:outerShdw>
          </a:effectLst>
        </a:effectStyle>
      </a:effectStyleLst>
      <a:bgFillStyleLst>
        <a:solidFill>
          <a:schemeClr val="phClr"/>
        </a:solidFill>
        <a:gradFill>
          <a:gsLst>
            <a:gs pos="0">
              <a:schemeClr val="phClr">
                <a:tint val="50000"/>
                <a:satMod val="300000"/>
              </a:schemeClr>
            </a:gs>
            <a:gs pos="0">
              <a:schemeClr val="phClr">
                <a:tint val="50000"/>
                <a:satMod val="300000"/>
              </a:schemeClr>
            </a:gs>
            <a:gs pos="0">
              <a:schemeClr val="phClr">
                <a:tint val="50000"/>
                <a:satMod val="300000"/>
              </a:schemeClr>
            </a:gs>
          </a:gsLst>
          <a:lin ang="16200000" scaled="1"/>
        </a:gradFill>
        <a:gradFill>
          <a:gsLst>
            <a:gs pos="0">
              <a:schemeClr val="phClr">
                <a:tint val="50000"/>
                <a:satMod val="300000"/>
              </a:schemeClr>
            </a:gs>
            <a:gs pos="0">
              <a:schemeClr val="phClr">
                <a:tint val="50000"/>
                <a:satMod val="30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1212</Words>
  <Application>Microsoft Macintosh PowerPoint</Application>
  <PresentationFormat>Widescreen</PresentationFormat>
  <Paragraphs>117</Paragraphs>
  <Slides>48</Slides>
  <Notes>0</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Shannon Whitehouse</cp:lastModifiedBy>
  <cp:revision>1</cp:revision>
  <dcterms:modified xsi:type="dcterms:W3CDTF">2026-08-16T16:07:23Z</dcterms:modified>
</cp:coreProperties>
</file>