
<file path=[Content_Types].xml><?xml version="1.0" encoding="utf-8"?>
<Types xmlns="http://schemas.openxmlformats.org/package/2006/content-types">
  <Default Extension="bmp" ContentType="image/bmp"/>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12192000" cy="6858000"/>
  <p:notesSz cx="12192000" cy="6858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7"/>
  </p:normalViewPr>
  <p:slideViewPr>
    <p:cSldViewPr snapToGrid="0">
      <p:cViewPr varScale="1">
        <p:scale>
          <a:sx n="98" d="100"/>
          <a:sy n="98" d="100"/>
        </p:scale>
        <p:origin x="5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1778000"/>
            <a:ext cx="11176000" cy="13906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773">
                <a:solidFill>
                  <a:srgbClr val="E3FA0B"/>
                </a:solidFill>
              </a:defRPr>
            </a:lvl1pPr>
          </a:lstStyle>
          <a:p>
            <a:pPr algn="ctr"/>
            <a:endParaRPr/>
          </a:p>
        </p:txBody>
      </p:sp>
      <p:sp>
        <p:nvSpPr>
          <p:cNvPr id="3" name="New Shape"/>
          <p:cNvSpPr>
            <a:spLocks noGrp="1"/>
          </p:cNvSpPr>
          <p:nvPr>
            <p:ph type="body" idx="1"/>
          </p:nvPr>
        </p:nvSpPr>
        <p:spPr>
          <a:xfrm>
            <a:off x="2000250" y="3213100"/>
            <a:ext cx="8191500" cy="876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
        <p:nvSpPr>
          <p:cNvPr id="4" name="New Shape"/>
          <p:cNvSpPr>
            <a:spLocks noGrp="1"/>
          </p:cNvSpPr>
          <p:nvPr>
            <p:ph type="body" idx="2"/>
          </p:nvPr>
        </p:nvSpPr>
        <p:spPr>
          <a:xfrm>
            <a:off x="3270250" y="4699000"/>
            <a:ext cx="5651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1778000"/>
            <a:ext cx="11176000" cy="23114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Autofit/>
          </a:bodyPr>
          <a:lstStyle>
            <a:lvl1pPr algn="ctr">
              <a:defRPr sz="8773">
                <a:solidFill>
                  <a:srgbClr val="E3FA0B"/>
                </a:solidFill>
              </a:defRPr>
            </a:lvl1pPr>
          </a:lstStyle>
          <a:p>
            <a:pPr algn="ctr"/>
            <a:r>
              <a:rPr sz="5400" b="1" dirty="0">
                <a:solidFill>
                  <a:srgbClr val="E3FA0B"/>
                </a:solidFill>
              </a:rPr>
              <a:t>Pharaoh, Joseph, the Brothers and God’s Good Delegated Authority</a:t>
            </a:r>
          </a:p>
        </p:txBody>
      </p:sp>
      <p:sp>
        <p:nvSpPr>
          <p:cNvPr id="4" name="New Shape"/>
          <p:cNvSpPr>
            <a:spLocks noGrp="1"/>
          </p:cNvSpPr>
          <p:nvPr>
            <p:ph type="body" idx="2"/>
          </p:nvPr>
        </p:nvSpPr>
        <p:spPr>
          <a:xfrm>
            <a:off x="3270250" y="4699000"/>
            <a:ext cx="5651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fontScale="77500" lnSpcReduction="20000"/>
          </a:bodyPr>
          <a:lstStyle>
            <a:lvl1pPr algn="ctr">
              <a:defRPr sz="4386">
                <a:solidFill>
                  <a:srgbClr val="FFFFFF"/>
                </a:solidFill>
              </a:defRPr>
            </a:lvl1pPr>
          </a:lstStyle>
          <a:p>
            <a:pPr algn="ctr"/>
            <a:r>
              <a:rPr lang="en-CA" b="1" dirty="0"/>
              <a:t>Gen 37-45; Romans 13:1-7</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now do not be distressed or angry with yourselves because you sold me here, for God sent me before you to preserve life.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Genesis 45:5–8</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the famine has been in the land these two years, and there are yet five years in which there will be neither plowing nor harvest.</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Genesis 45:5–8</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God sent me before you to preserve for you a remnant on earth, and to keep alive for you many survivors.</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Genesis 45:5–8</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So it was not you who sent me here, but God. He has made me a father to Pharaoh, and lord of all his house and ruler over all the land of Egypt.</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Genesis 45:5–8</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 crucible is for silver, and the furnace is for gold, and the Lord tests hearts.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Proverbs 17:3</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Count it all joy, my brothers, when you meet trials of various kinds,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James 1:2–4</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you know that the testing of your faith produces steadfastness.</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James 1:2–4</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let steadfastness have its full effect, that you may be perfect and complete, lacking in nothing.</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James 1:2–4</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In this you rejoice, though now for a little while, if necessary, you have been grieved by various trials,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Peter 1:6–7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so that the tested genuineness of your faith—more precious than gold that perishes though it is tested by fire—may be found to result in praise and glory and honor at the revelation of Jesus Christ.</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Peter 1:6–7</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the Lord said to Abram, “Know for certain that your offspring will be sojourners in a land that is not theirs and will be servants there, and they will be afflicted for four hundred years.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Genesis 15:13</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God spoke to this effect—that his offspring would be sojourners in a land belonging to others, who would enslave them and afflict them four hundred years.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Acts 7:6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u="sng" dirty="0">
                <a:solidFill>
                  <a:srgbClr val="FFFFFF"/>
                </a:solidFill>
              </a:rPr>
              <a:t>Question #1</a:t>
            </a:r>
            <a:r>
              <a:rPr sz="4013" b="0" dirty="0">
                <a:solidFill>
                  <a:srgbClr val="FFFFFF"/>
                </a:solidFill>
              </a:rPr>
              <a:t>: Was Joseph’s betrayal by his brothers God’s good plan?  If it was God’s good plan, what was the purpose?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But for this purpose I have raised you up, to show you my power, so that my name may be proclaimed in all the earth.</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Exodus 9:16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the Scripture says to Pharaoh, “For this very purpose I have raised you up, that I might show my power in you, and that my name might be proclaimed in all the earth.”</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9:17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said to the men, “I know that the Lord has given you the land, and that the fear of you has fallen upon us, and that all the inhabitants of the land melt away before you.</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Joshua 2:9–11</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For we have heard how the Lord dried up the water of the Red Sea before you when you came out of Egypt, and what you did to the two kings of the Amorites who were beyond the Jordan, to Sihon and Og, whom you devoted to destruction.</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Joshua 2:9–11</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as soon as we heard it, our hearts melted, and there was no spirit left in any man because of you, for the Lord your God, he is God in the heavens above and on the earth beneath.</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Joshua 2:9–11</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a:solidFill>
                  <a:srgbClr val="FFFFFF"/>
                </a:solidFill>
              </a:rPr>
              <a:t>God has planned for His name to become known in every situation if we follow Him in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He called down famine against the land and destroyed the entire food supply.</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105:16–19</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HCSB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He had sent a man ahead of them— Joseph, who was sold as a slave.</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105:16–19</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HCSB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They hurt his feet with shackles; his neck was put in an iron collar.</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105:16–19</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HCSB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Until the time his prediction came true, the word of the Lord tested him.</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105:16–19</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HCSB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0" dirty="0">
                <a:solidFill>
                  <a:srgbClr val="FFFFFF"/>
                </a:solidFill>
              </a:rPr>
              <a:t>Do I worship and follow God only when His plan makes sense to me?</a:t>
            </a:r>
            <a:endParaRPr lang="en-CA" sz="4013" b="0" dirty="0">
              <a:solidFill>
                <a:srgbClr val="FFFFFF"/>
              </a:solidFill>
            </a:endParaRPr>
          </a:p>
          <a:p>
            <a:pPr algn="l"/>
            <a:endParaRPr lang="en-CA" dirty="0"/>
          </a:p>
          <a:p>
            <a:pPr algn="l"/>
            <a:r>
              <a:rPr sz="4013" b="0" dirty="0">
                <a:solidFill>
                  <a:srgbClr val="FFFFFF"/>
                </a:solidFill>
              </a:rPr>
              <a:t>Do I honor God by following those established by His authority that I may not agree with or have a different perspective from mine?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Let every person be subject to the governing authorities. For there is no authority except from God, and those that exist have been instituted by God.</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13:1–2</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Therefore whoever resists the authorities resists what God has appointed, and those who resist will incur judgment.</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13:1–2</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dirty="0">
                <a:solidFill>
                  <a:srgbClr val="FFFFFF"/>
                </a:solidFill>
              </a:rPr>
              <a:t>Every person is subject to the governing authorities (v.1-2)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dirty="0">
                <a:solidFill>
                  <a:srgbClr val="FFFFFF"/>
                </a:solidFill>
              </a:rPr>
              <a:t>1. There is no authority governing except that established and instituted by God (v.1-2)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i="1" u="sng" dirty="0">
                <a:solidFill>
                  <a:srgbClr val="FFFFFF"/>
                </a:solidFill>
              </a:rPr>
              <a:t>Subject [5293] </a:t>
            </a:r>
            <a:r>
              <a:rPr sz="4013" b="1" i="1" u="sng" dirty="0" err="1">
                <a:solidFill>
                  <a:srgbClr val="FFFFFF"/>
                </a:solidFill>
              </a:rPr>
              <a:t>hupotássō</a:t>
            </a:r>
            <a:r>
              <a:rPr sz="4013" b="1" i="1" u="sng" dirty="0">
                <a:solidFill>
                  <a:srgbClr val="FFFFFF"/>
                </a:solidFill>
              </a:rPr>
              <a:t> </a:t>
            </a:r>
            <a:r>
              <a:rPr sz="4013" b="0" dirty="0">
                <a:solidFill>
                  <a:srgbClr val="FFFFFF"/>
                </a:solidFill>
              </a:rPr>
              <a:t>- meaning to cause to be in a submissive relationship, to subordinate, obey
</a:t>
            </a:r>
            <a:endParaRPr lang="en-CA" dirty="0"/>
          </a:p>
          <a:p>
            <a:pPr algn="l"/>
            <a:r>
              <a:rPr sz="4013" b="0" dirty="0">
                <a:solidFill>
                  <a:srgbClr val="FFFFFF"/>
                </a:solidFill>
              </a:rPr>
              <a:t>It is to recognize an ordered structure to whom and which appropriate respect is shown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3600" b="0" dirty="0">
                <a:solidFill>
                  <a:srgbClr val="FFFFFF"/>
                </a:solidFill>
              </a:rPr>
              <a:t>THOU, Master, hast given the power of sovereignty to them through thy excellent and inexpressible might, that we may know the glory and </a:t>
            </a:r>
            <a:r>
              <a:rPr sz="3600" b="0" dirty="0" err="1">
                <a:solidFill>
                  <a:srgbClr val="FFFFFF"/>
                </a:solidFill>
              </a:rPr>
              <a:t>honour</a:t>
            </a:r>
            <a:r>
              <a:rPr sz="3600" b="0" dirty="0">
                <a:solidFill>
                  <a:srgbClr val="FFFFFF"/>
                </a:solidFill>
              </a:rPr>
              <a:t> given to them by thee, and be subject to them, in nothing resisting thy will. And to them, Lord, grant health, peace, concord, firmness that they may administer the government which thou hast given them without offence. -1 Clement 61:1</a:t>
            </a: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7000">
                <a:solidFill>
                  <a:srgbClr val="FFFFFF"/>
                </a:solidFill>
              </a:defRPr>
            </a:lvl1pPr>
          </a:lstStyle>
          <a:p>
            <a:pPr algn="l"/>
            <a:r>
              <a:rPr sz="3600" b="0" dirty="0">
                <a:solidFill>
                  <a:srgbClr val="FFFFFF"/>
                </a:solidFill>
              </a:rPr>
              <a:t>Lake’s Apostolic Fathers in English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Besides this, we have had earthly fathers who disciplined us and we respected them. Shall we not much more be subject to the Father of spirits and live?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Hebrews 12:9</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Submit yourselves therefore to God. Resist the devil, and he will flee from you.</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James 4:7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Now as the church submits to Christ, so also wives should submit in everything to their husbands.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Ephesians 5:24</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the mind that is set on the flesh is hostile to God, for it does not submit to God’s law; indeed, it cannot.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8:7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being ignorant of the righteousness of God, and seeking to establish their own, they did not submit to God’s righteousness.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10:3</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be subject to such as these, and to every fellow worker and laborer. (“to those dedicated to the service of the saints”)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Corinthians 16:16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submitting to one another out of reverence for Christ.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Ephesians 5:21</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Likewise, you who are younger, be subject to the elders. Clothe yourselves, all of you, with humility toward one another, for “God opposes the proud but gives grace to the humble.”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Peter 5:5</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Nevertheless, do not rejoice in this, that the spirits are subject to you, but rejoice that your names are written in heaven.”</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10:20</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the spirits of prophets are subject to prophets.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Corinthians 14:32</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lang="en-CA" sz="4013" b="1" dirty="0">
                <a:solidFill>
                  <a:srgbClr val="FFFFFF"/>
                </a:solidFill>
              </a:rPr>
              <a:t>2. </a:t>
            </a:r>
            <a:r>
              <a:rPr sz="4013" b="1" dirty="0">
                <a:solidFill>
                  <a:srgbClr val="FFFFFF"/>
                </a:solidFill>
              </a:rPr>
              <a:t>There is no authority except from God (v.2)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Jesus answered him, “You would have no authority over me at all unless it had been given you from above. Therefore he who delivered me over to you has the greater sin.”</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19:11</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He changes times and seasons; he removes kings and sets up kings; he gives wisdom to the wise and knowledge to those who have understanding;</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Daniel 2:21</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lang="en-CA" b="1" dirty="0"/>
              <a:t>3. </a:t>
            </a:r>
            <a:r>
              <a:rPr sz="4013" b="1" dirty="0">
                <a:solidFill>
                  <a:srgbClr val="FFFFFF"/>
                </a:solidFill>
              </a:rPr>
              <a:t>Resistance to this delegated appointed authority resists God and will incur His judgment (v.2)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885544"/>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dirty="0">
                <a:solidFill>
                  <a:srgbClr val="FFFFFF"/>
                </a:solidFill>
              </a:rPr>
              <a:t>How then should we follow after bad leaders and leadership?</a:t>
            </a:r>
            <a:endParaRPr lang="en-CA" sz="4013" b="1" dirty="0">
              <a:solidFill>
                <a:srgbClr val="FFFFFF"/>
              </a:solidFill>
            </a:endParaRPr>
          </a:p>
          <a:p>
            <a:pPr algn="l"/>
            <a:r>
              <a:rPr sz="4013" b="0" dirty="0">
                <a:solidFill>
                  <a:srgbClr val="FFFFFF"/>
                </a:solidFill>
              </a:rPr>
              <a:t>1) Remember God has instituted and appointed them with His delegated authority.</a:t>
            </a:r>
            <a:endParaRPr lang="en-CA" sz="4013" b="0" dirty="0">
              <a:solidFill>
                <a:srgbClr val="FFFFFF"/>
              </a:solidFill>
            </a:endParaRPr>
          </a:p>
          <a:p>
            <a:pPr algn="l"/>
            <a:r>
              <a:rPr sz="4013" b="0" dirty="0">
                <a:solidFill>
                  <a:srgbClr val="FFFFFF"/>
                </a:solidFill>
              </a:rPr>
              <a:t>2)Trust in God’s goodness and wisdom.  It may not make any sense at the time, but it will in God’s time.</a:t>
            </a:r>
            <a:endParaRPr lang="en-CA" sz="4013" b="0" dirty="0">
              <a:solidFill>
                <a:srgbClr val="FFFFFF"/>
              </a:solidFill>
            </a:endParaRPr>
          </a:p>
          <a:p>
            <a:pPr algn="l"/>
            <a:r>
              <a:rPr sz="4013" b="0" dirty="0">
                <a:solidFill>
                  <a:srgbClr val="FFFFFF"/>
                </a:solidFill>
              </a:rPr>
              <a:t>3) Opportunities of humility, obedience and prayers can heal our land</a:t>
            </a:r>
            <a:r>
              <a:rPr lang="en-CA" sz="4013" b="0">
                <a:solidFill>
                  <a:srgbClr val="FFFFFF"/>
                </a:solidFill>
              </a:rPr>
              <a:t> (1 Tim 2:1-3)</a:t>
            </a:r>
            <a:endParaRPr sz="4013" b="0" dirty="0">
              <a:solidFill>
                <a:srgbClr val="FFFF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First of all, then, I urge that supplications, prayers, intercessions, and thanksgivings be made for all people,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Timothy 2:1–3</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kings and all who are in high positions, that we may lead a peaceful and quiet life, godly and dignified in every way.</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Timothy 2:1–3</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This is good, and it is pleasing in the sight of God our Savior,</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1 Timothy 2:1–3</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 king’s heart is a stream of water in the hand of the Lord; he turns it wherever he will.</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Proverbs 21:1</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u="sng" dirty="0">
                <a:solidFill>
                  <a:srgbClr val="FFFFFF"/>
                </a:solidFill>
              </a:rPr>
              <a:t>Question #2:</a:t>
            </a:r>
            <a:r>
              <a:rPr sz="4013" b="0" dirty="0">
                <a:solidFill>
                  <a:srgbClr val="FFFFFF"/>
                </a:solidFill>
              </a:rPr>
              <a:t> What purpose does God serve when he raises up both good and bad leaders to be in positions of authority?</a:t>
            </a:r>
            <a:endParaRPr lang="en-CA" sz="4013" b="0" dirty="0">
              <a:solidFill>
                <a:srgbClr val="FFFFFF"/>
              </a:solidFill>
            </a:endParaRPr>
          </a:p>
          <a:p>
            <a:pPr algn="l"/>
            <a:endParaRPr lang="en-CA" dirty="0"/>
          </a:p>
          <a:p>
            <a:pPr algn="l"/>
            <a:r>
              <a:rPr sz="4013" b="0" dirty="0">
                <a:solidFill>
                  <a:srgbClr val="FFFFFF"/>
                </a:solidFill>
              </a:rPr>
              <a:t>To make Himself known to the world.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253999"/>
            <a:ext cx="11176000" cy="5270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013">
                <a:solidFill>
                  <a:srgbClr val="FFFFFF"/>
                </a:solidFill>
              </a:defRPr>
            </a:lvl1pPr>
          </a:lstStyle>
          <a:p>
            <a:pPr algn="l"/>
            <a:r>
              <a:rPr sz="4013" b="1" u="sng" dirty="0">
                <a:solidFill>
                  <a:srgbClr val="FFFFFF"/>
                </a:solidFill>
              </a:rPr>
              <a:t>Question #3</a:t>
            </a:r>
            <a:r>
              <a:rPr sz="4013" b="0" dirty="0">
                <a:solidFill>
                  <a:srgbClr val="FFFFFF"/>
                </a:solidFill>
              </a:rPr>
              <a:t>: What responsibility, if any, do I as a follower of Christ have toward these leaders?  </a:t>
            </a:r>
            <a:endParaRPr lang="en-CA" sz="4013" b="0" dirty="0">
              <a:solidFill>
                <a:srgbClr val="FFFFFF"/>
              </a:solidFill>
            </a:endParaRPr>
          </a:p>
          <a:p>
            <a:pPr algn="l"/>
            <a:endParaRPr lang="en-CA" dirty="0"/>
          </a:p>
          <a:p>
            <a:pPr algn="l"/>
            <a:r>
              <a:rPr sz="4013" b="0" dirty="0">
                <a:solidFill>
                  <a:srgbClr val="FFFFFF"/>
                </a:solidFill>
              </a:rPr>
              <a:t>To submit, honor, and respect them and their position appointed and established by God.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1567</Words>
  <Application>Microsoft Macintosh PowerPoint</Application>
  <PresentationFormat>Widescreen</PresentationFormat>
  <Paragraphs>142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Shannon Whitehouse</cp:lastModifiedBy>
  <cp:revision>1</cp:revision>
  <dcterms:modified xsi:type="dcterms:W3CDTF">2026-10-04T16:14:22Z</dcterms:modified>
</cp:coreProperties>
</file>