
<file path=[Content_Types].xml><?xml version="1.0" encoding="utf-8"?>
<Types xmlns="http://schemas.openxmlformats.org/package/2006/content-types">
  <Default Extension="bmp" ContentType="image/bmp"/>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Lst>
  <p:sldSz cx="12192000" cy="6858000"/>
  <p:notesSz cx="12192000" cy="6858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1778000"/>
            <a:ext cx="11176000" cy="13906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ctr">
              <a:defRPr sz="8773">
                <a:solidFill>
                  <a:srgbClr val="E3FA0B"/>
                </a:solidFill>
              </a:defRPr>
            </a:lvl1pPr>
          </a:lstStyle>
          <a:p>
            <a:pPr algn="ctr"/>
            <a:endParaRPr/>
          </a:p>
        </p:txBody>
      </p:sp>
      <p:sp>
        <p:nvSpPr>
          <p:cNvPr id="3" name="New Shape"/>
          <p:cNvSpPr>
            <a:spLocks noGrp="1"/>
          </p:cNvSpPr>
          <p:nvPr>
            <p:ph type="body" idx="1"/>
          </p:nvPr>
        </p:nvSpPr>
        <p:spPr>
          <a:xfrm>
            <a:off x="2000250" y="3213100"/>
            <a:ext cx="8191500" cy="8763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
        <p:nvSpPr>
          <p:cNvPr id="4" name="New Shape"/>
          <p:cNvSpPr>
            <a:spLocks noGrp="1"/>
          </p:cNvSpPr>
          <p:nvPr>
            <p:ph type="body" idx="2"/>
          </p:nvPr>
        </p:nvSpPr>
        <p:spPr>
          <a:xfrm>
            <a:off x="3270250" y="4699000"/>
            <a:ext cx="5651500"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a:bodyPr>
          <a:lstStyle>
            <a:lvl1pPr algn="ctr">
              <a:defRPr sz="4386">
                <a:solidFill>
                  <a:srgbClr val="FFFFFF"/>
                </a:solidFill>
              </a:defRPr>
            </a:lvl1pP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endParaRP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endParaRP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8000" y="2479749"/>
            <a:ext cx="11176000" cy="13906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Autofit/>
          </a:bodyPr>
          <a:lstStyle>
            <a:lvl1pPr algn="ctr">
              <a:defRPr sz="8773">
                <a:solidFill>
                  <a:srgbClr val="E3FA0B"/>
                </a:solidFill>
              </a:defRPr>
            </a:lvl1pPr>
          </a:lstStyle>
          <a:p>
            <a:pPr algn="ctr"/>
            <a:r>
              <a:rPr sz="4800" b="1" dirty="0">
                <a:solidFill>
                  <a:srgbClr val="E3FA0B"/>
                </a:solidFill>
              </a:rPr>
              <a:t>The God Who is Faith - The Feast of Tabernacles</a:t>
            </a:r>
          </a:p>
        </p:txBody>
      </p:sp>
      <p:sp>
        <p:nvSpPr>
          <p:cNvPr id="4" name="New Shape"/>
          <p:cNvSpPr>
            <a:spLocks noGrp="1"/>
          </p:cNvSpPr>
          <p:nvPr>
            <p:ph type="body" idx="2"/>
          </p:nvPr>
        </p:nvSpPr>
        <p:spPr>
          <a:xfrm>
            <a:off x="2169042" y="4699000"/>
            <a:ext cx="7347098" cy="8890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t">
            <a:normAutofit fontScale="70000" lnSpcReduction="20000"/>
          </a:bodyPr>
          <a:lstStyle>
            <a:lvl1pPr algn="ctr">
              <a:defRPr sz="4386">
                <a:solidFill>
                  <a:srgbClr val="FFFFFF"/>
                </a:solidFill>
              </a:defRPr>
            </a:lvl1pPr>
          </a:lstStyle>
          <a:p>
            <a:pPr algn="ctr"/>
            <a:r>
              <a:rPr lang="en-CA" b="1" dirty="0"/>
              <a:t>John 7-8, Lev. 23-33-36; Deut. 8:11-20</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Bless the Lord, O my soul, and all that is within me, bless his holy name!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103:1–2</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Bless the Lord, O my soul, and forget not all his benefits,</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103:1–2</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the Lord spoke to Moses, saying,</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23:33–36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“Speak to the people of Israel, saying, On the fifteenth day of this seventh month and for seven days is the Feast of Booths to the Lord.</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23:33–36</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On the first day shall be a holy convocation; you shall not do any ordinary work.</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23:33–36</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For seven days you shall present food offerings to the Lord. On the eighth day you shall hold a holy convocation and present a food offering to the Lord. It is a solemn assembly; you shall not do any ordinary work.</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23:33–36</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everyone who survives of all the nations that have come against Jerusalem shall go up year after year to worship the King, the Lord of hosts, and to keep the Feast of Booths.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Zechariah 14:16–19</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if any of the families of the earth do not go up to Jerusalem to worship the King, the Lord of hosts, there will be no rain on them.</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Zechariah 14:16–19</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And if the family of Egypt does not go up and present themselves, then on them there shall be no rain; there shall be the plague with which the Lord afflicts the nations that do not go up to keep the Feast of Booths.</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Zechariah 14:16–19</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This shall be the punishment to Egypt and the punishment to all the nations that do not go up to keep the Feast of Booths.</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Zechariah 14:16–19</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“Take care lest you forget the Lord your God by not keeping his commandments and his rules and his statutes, which I command you today,</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lest, when you have eaten and are full and have built good houses and live in them,</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when your herds and flocks multiply and your silver and gold is multiplied and all that you have is multiplied,</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your heart be lifted up, and you forget the Lord your God, who brought you out of the land of Egypt, out of the house of slavery,</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 led you through the great and terrifying wilderness, with its fiery serpents and scorpions and thirsty ground where there was no water, who brought you water out of the flinty rock,</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5"/>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 fed you in the wilderness with manna that your fathers did not know, that he might humble you and test you, to do you good in the end.</a:t>
            </a:r>
          </a:p>
        </p:txBody>
      </p:sp>
      <p:sp>
        <p:nvSpPr>
          <p:cNvPr id="3" name="New Shape"/>
          <p:cNvSpPr>
            <a:spLocks noGrp="1"/>
          </p:cNvSpPr>
          <p:nvPr>
            <p:ph type="body" idx="16"/>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17"/>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8"/>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Beware lest you say in your heart, ‘My power and the might of my hand have gotten me this wealth.’</a:t>
            </a:r>
          </a:p>
        </p:txBody>
      </p:sp>
      <p:sp>
        <p:nvSpPr>
          <p:cNvPr id="3" name="New Shape"/>
          <p:cNvSpPr>
            <a:spLocks noGrp="1"/>
          </p:cNvSpPr>
          <p:nvPr>
            <p:ph type="body" idx="19"/>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20"/>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1"/>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shall remember the Lord your God, for it is he who gives you power to get wealth, that he may confirm his covenant that he swore to your fathers, as it is this day.</a:t>
            </a:r>
          </a:p>
        </p:txBody>
      </p:sp>
      <p:sp>
        <p:nvSpPr>
          <p:cNvPr id="3" name="New Shape"/>
          <p:cNvSpPr>
            <a:spLocks noGrp="1"/>
          </p:cNvSpPr>
          <p:nvPr>
            <p:ph type="body" idx="22"/>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23"/>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4"/>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if you forget the Lord your God and go after other gods and serve them and worship them, I solemnly warn you today that you shall surely perish.</a:t>
            </a:r>
          </a:p>
        </p:txBody>
      </p:sp>
      <p:sp>
        <p:nvSpPr>
          <p:cNvPr id="3" name="New Shape"/>
          <p:cNvSpPr>
            <a:spLocks noGrp="1"/>
          </p:cNvSpPr>
          <p:nvPr>
            <p:ph type="body" idx="25"/>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26"/>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7"/>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Like the nations that the Lord makes to perish before you, so shall you perish, because you would not obey the voice of the Lord your God.</a:t>
            </a:r>
          </a:p>
        </p:txBody>
      </p:sp>
      <p:sp>
        <p:nvSpPr>
          <p:cNvPr id="3" name="New Shape"/>
          <p:cNvSpPr>
            <a:spLocks noGrp="1"/>
          </p:cNvSpPr>
          <p:nvPr>
            <p:ph type="body" idx="28"/>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8:11–20</a:t>
            </a:r>
          </a:p>
        </p:txBody>
      </p:sp>
      <p:sp>
        <p:nvSpPr>
          <p:cNvPr id="4" name="New Shape"/>
          <p:cNvSpPr>
            <a:spLocks noGrp="1"/>
          </p:cNvSpPr>
          <p:nvPr>
            <p:ph type="body" idx="29"/>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so that you may be sons of your Father who is in heaven. For he makes his sun rise on the evil and on the good, and sends rain on the just and on the unjust.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5:45–48</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if you love those who love you, what reward do you have? Do not even the tax collectors do the same?</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5:45–48</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if you greet only your brothers, what more are you doing than others? Do not even the Gentiles do the same?</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5:45–48</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therefore must be perfect, as your heavenly Father is perfect.</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Matthew 5:45–48</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 Lord is good to all, and his mercy is over all that he has made.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145:9</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But love your enemies, and do good, and lend, expecting nothing in return, and your reward will be great, and you will be sons of the Most High, for he is kind to the ungrateful and the evil.</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6:35–36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Be merciful, even as your Father is merciful.</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Luke 6:35–36</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Do you suppose, O man—you who judge those who practice such things and yet do them yourself—that you will escape the judgment of God?</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2:3–4</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Or do you presume on the riches of his kindness and forbearance and patience, not knowing that God’s kindness is meant to lead you to repentance?</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Romans 2:3–4</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dirty="0">
                <a:solidFill>
                  <a:srgbClr val="FFFFFF"/>
                </a:solidFill>
              </a:rPr>
              <a:t>“</a:t>
            </a:r>
            <a:r>
              <a:rPr sz="4400" b="0" dirty="0">
                <a:solidFill>
                  <a:srgbClr val="FFFFFF"/>
                </a:solidFill>
              </a:rPr>
              <a:t>On the fifteenth day of the seventh month, when you have gathered in the produce of the land, you shall celebrate the feast of the Lord seven days. On the first day shall be a solemn rest, and on the eighth day shall be a solemn rest.</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23:39–43</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And you shall take on the first day the fruit of splendid trees, branches of palm trees and boughs of leafy trees and willows of the brook, and you shall rejoice before the Lord your God seven days.</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23:39–43</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shall celebrate it as a feast to the Lord for seven days in the year. It is a statute forever throughout your generations; you shall celebrate it in the seventh month.</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23:39–43</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shall dwell in booths for seven days. All native Israelites shall dwell in booths,</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23:39–43</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that your generations may know that I made the people of Israel dwell in booths when I brought them out of the land of Egypt: I am the Lord your God.”</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Leviticus 23:39–43</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Bless the Lord, O my soul, and all that is within me, bless his holy name!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103:1–5</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Bless the Lord, O my soul, and forget not all his benefits,</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103:1–5</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 forgives all your iniquity, who heals all your diseases,</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103:1–5</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 redeems your life from the pit, who crowns you with steadfast love and mercy,</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103:1–5</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 satisfies you with good so that your youth is renewed like the eagle’s.</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Psalm 103:1–5</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shall keep the Feast of Booths seven days, when you have gathered in the produce from your threshing floor and your winepress.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16:13–17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You shall rejoice in your feast, you and your son and your daughter, your male servant and your female servant, the Levite, the sojourner, the fatherless, and the widow who are within your towns.</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16:13–17</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For seven days you shall keep the feast to the Lord your God at the place that the Lord will choose, because the Lord your God will bless you in all your produce and in all the work of your hands, so that you will be altogether joyful.</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16:13–17</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dirty="0">
                <a:solidFill>
                  <a:srgbClr val="FFFFFF"/>
                </a:solidFill>
              </a:rPr>
              <a:t>ESV</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dirty="0">
                <a:solidFill>
                  <a:srgbClr val="FFFFFF"/>
                </a:solidFill>
              </a:rPr>
              <a:t>“</a:t>
            </a:r>
            <a:r>
              <a:rPr sz="4400" b="0" dirty="0">
                <a:solidFill>
                  <a:srgbClr val="FFFFFF"/>
                </a:solidFill>
              </a:rPr>
              <a:t>Three times a year all your males shall appear before the Lord your God at the place that he will choose: at the Feast of Unleavened Bread, at the Feast of Weeks, and at the Feast of Booths. They shall not appear before the Lord empty-handed.</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16:13–17</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Every man shall give as he is able, according to the blessing of the Lord your God that he has given you.</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Deuteronomy 16:13–17</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On the last day of the feast, the great day, Jesus stood up and cried out, “If anyone thirsts, let him come to me and drink.</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7:37–38</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Whoever believes in me, as the Scripture has said, ‘Out of his heart will flow rivers of living water.’ ”</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John 7:37–38</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4400" b="0" dirty="0">
                <a:solidFill>
                  <a:srgbClr val="FFFFFF"/>
                </a:solidFill>
              </a:rPr>
              <a:t>“Be glad, O children of Zion, and rejoice in the Lord your God, for he has given the early rain for your vindication; he has poured down for you abundant rain, the early and the latter rain, as before.</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Joel 2:23–26</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 threshing floors shall be full of grain; the vats shall overflow with wine and oil.</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Joel 2:23–26</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I will restore to you the years that the swarming locust has eaten, the hopper, the destroyer, and the cutter, my great army, which I sent among you.</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Joel 2:23–26</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“You shall eat in plenty and be satisfied, and praise the name of the Lord your God, who has dealt wondrously with you. And my people shall never again be put to shame.</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Joel 2:23–26</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After this I looked, and behold, a great multitude that no one could number, from every nation, from all tribes and peoples and languages, standing before the throne and before the Lamb, clothed in white robes, with palm branches in their hands,</a:t>
            </a:r>
          </a:p>
        </p:txBody>
      </p:sp>
      <p:sp>
        <p:nvSpPr>
          <p:cNvPr id="3" name="New Shape"/>
          <p:cNvSpPr>
            <a:spLocks noGrp="1"/>
          </p:cNvSpPr>
          <p:nvPr>
            <p:ph type="body" idx="1"/>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2"/>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3"/>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crying out with a loud voice, “Salvation belongs to our God who sits on the throne, and to the Lamb!”</a:t>
            </a:r>
          </a:p>
        </p:txBody>
      </p:sp>
      <p:sp>
        <p:nvSpPr>
          <p:cNvPr id="3" name="New Shape"/>
          <p:cNvSpPr>
            <a:spLocks noGrp="1"/>
          </p:cNvSpPr>
          <p:nvPr>
            <p:ph type="body" idx="4"/>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5"/>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6"/>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And all the angels were standing around the throne and around the elders and the four living creatures, and they fell on their faces before the throne and worshiped God,</a:t>
            </a:r>
          </a:p>
        </p:txBody>
      </p:sp>
      <p:sp>
        <p:nvSpPr>
          <p:cNvPr id="3" name="New Shape"/>
          <p:cNvSpPr>
            <a:spLocks noGrp="1"/>
          </p:cNvSpPr>
          <p:nvPr>
            <p:ph type="body" idx="7"/>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8"/>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9"/>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saying, “Amen! Blessing and glory and wisdom and thanksgiving and honor and power and might be to our God forever and ever! Amen.”</a:t>
            </a:r>
          </a:p>
        </p:txBody>
      </p:sp>
      <p:sp>
        <p:nvSpPr>
          <p:cNvPr id="3" name="New Shape"/>
          <p:cNvSpPr>
            <a:spLocks noGrp="1"/>
          </p:cNvSpPr>
          <p:nvPr>
            <p:ph type="body" idx="10"/>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11"/>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2"/>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Then one of the elders addressed me, saying, “Who are these, clothed in white robes, and from where have they come?”</a:t>
            </a:r>
          </a:p>
        </p:txBody>
      </p:sp>
      <p:sp>
        <p:nvSpPr>
          <p:cNvPr id="3" name="New Shape"/>
          <p:cNvSpPr>
            <a:spLocks noGrp="1"/>
          </p:cNvSpPr>
          <p:nvPr>
            <p:ph type="body" idx="13"/>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14"/>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5"/>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I said to him, “Sir, you know.” And he said to me, “These are the ones coming out of the great tribulation. They have washed their robes and made them white in the blood of the Lamb.</a:t>
            </a:r>
          </a:p>
        </p:txBody>
      </p:sp>
      <p:sp>
        <p:nvSpPr>
          <p:cNvPr id="3" name="New Shape"/>
          <p:cNvSpPr>
            <a:spLocks noGrp="1"/>
          </p:cNvSpPr>
          <p:nvPr>
            <p:ph type="body" idx="16"/>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17"/>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18"/>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“Therefore they are before the throne of God, and serve him day and night in his temple; and he who sits on the throne will shelter them with his presence.</a:t>
            </a:r>
          </a:p>
        </p:txBody>
      </p:sp>
      <p:sp>
        <p:nvSpPr>
          <p:cNvPr id="3" name="New Shape"/>
          <p:cNvSpPr>
            <a:spLocks noGrp="1"/>
          </p:cNvSpPr>
          <p:nvPr>
            <p:ph type="body" idx="19"/>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20"/>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1"/>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They shall hunger no more, neither thirst anymore; the sun shall not strike them, nor any scorching heat.</a:t>
            </a:r>
          </a:p>
        </p:txBody>
      </p:sp>
      <p:sp>
        <p:nvSpPr>
          <p:cNvPr id="3" name="New Shape"/>
          <p:cNvSpPr>
            <a:spLocks noGrp="1"/>
          </p:cNvSpPr>
          <p:nvPr>
            <p:ph type="body" idx="22"/>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23"/>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idx="24"/>
          </p:nvPr>
        </p:nvSpPr>
        <p:spPr>
          <a:xfrm>
            <a:off x="507999" y="381000"/>
            <a:ext cx="11176000" cy="4889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693">
                <a:solidFill>
                  <a:srgbClr val="FFFFFF"/>
                </a:solidFill>
              </a:defRPr>
            </a:lvl1pPr>
          </a:lstStyle>
          <a:p>
            <a:pPr algn="l"/>
            <a:r>
              <a:rPr sz="5693" b="0">
                <a:solidFill>
                  <a:srgbClr val="FFFFFF"/>
                </a:solidFill>
              </a:rPr>
              <a:t>For the Lamb in the midst of the throne will be their shepherd, and he will guide them to springs of living water, and God will wipe away every tear from their eyes.”</a:t>
            </a:r>
          </a:p>
        </p:txBody>
      </p:sp>
      <p:sp>
        <p:nvSpPr>
          <p:cNvPr id="3" name="New Shape"/>
          <p:cNvSpPr>
            <a:spLocks noGrp="1"/>
          </p:cNvSpPr>
          <p:nvPr>
            <p:ph type="body" idx="25"/>
          </p:nvPr>
        </p:nvSpPr>
        <p:spPr>
          <a:xfrm>
            <a:off x="476250" y="5905500"/>
            <a:ext cx="9874250" cy="711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4386">
                <a:solidFill>
                  <a:srgbClr val="FFFFFF"/>
                </a:solidFill>
              </a:defRPr>
            </a:lvl1pPr>
          </a:lstStyle>
          <a:p>
            <a:pPr algn="l"/>
            <a:r>
              <a:rPr sz="4386" b="0">
                <a:solidFill>
                  <a:srgbClr val="FFFFFF"/>
                </a:solidFill>
              </a:rPr>
              <a:t>Revelation 7:9–17</a:t>
            </a:r>
          </a:p>
        </p:txBody>
      </p:sp>
      <p:sp>
        <p:nvSpPr>
          <p:cNvPr id="4" name="New Shape"/>
          <p:cNvSpPr>
            <a:spLocks noGrp="1"/>
          </p:cNvSpPr>
          <p:nvPr>
            <p:ph type="body" idx="26"/>
          </p:nvPr>
        </p:nvSpPr>
        <p:spPr>
          <a:xfrm>
            <a:off x="10414000" y="6096000"/>
            <a:ext cx="1016000" cy="5207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4386">
                <a:solidFill>
                  <a:srgbClr val="FFFFFF"/>
                </a:solidFill>
              </a:defRPr>
            </a:lvl1pPr>
          </a:lstStyle>
          <a:p>
            <a:pPr algn="r"/>
            <a:r>
              <a:rPr sz="4386" b="0">
                <a:solidFill>
                  <a:srgbClr val="FFFFFF"/>
                </a:solidFill>
              </a:rPr>
              <a:t>ESV</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1947</Words>
  <Application>Microsoft Macintosh PowerPoint</Application>
  <PresentationFormat>Widescreen</PresentationFormat>
  <Paragraphs>179</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Shannon Whitehouse</cp:lastModifiedBy>
  <cp:revision>2</cp:revision>
  <dcterms:modified xsi:type="dcterms:W3CDTF">2026-09-27T15:43:16Z</dcterms:modified>
</cp:coreProperties>
</file>