
<file path=[Content_Types].xml><?xml version="1.0" encoding="utf-8"?>
<Types xmlns="http://schemas.openxmlformats.org/package/2006/content-types">
  <Default Extension="bmp" ContentType="image/bmp"/>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Lst>
  <p:sldSz cx="12192000" cy="6858000"/>
  <p:notesSz cx="12192000" cy="6858000"/>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1778000"/>
            <a:ext cx="11176000" cy="13906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8773">
                <a:solidFill>
                  <a:srgbClr val="E3FA0B"/>
                </a:solidFill>
              </a:defRPr>
            </a:lvl1pPr>
          </a:lstStyle>
          <a:p>
            <a:pPr algn="ctr"/>
            <a:endParaRPr/>
          </a:p>
        </p:txBody>
      </p:sp>
      <p:sp>
        <p:nvSpPr>
          <p:cNvPr id="3" name="New Shape"/>
          <p:cNvSpPr>
            <a:spLocks noGrp="1"/>
          </p:cNvSpPr>
          <p:nvPr>
            <p:ph type="body" idx="1"/>
          </p:nvPr>
        </p:nvSpPr>
        <p:spPr>
          <a:xfrm>
            <a:off x="2000250" y="3213100"/>
            <a:ext cx="8191500" cy="876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a:solidFill>
                  <a:srgbClr val="FFFFFF"/>
                </a:solidFill>
              </a:defRPr>
            </a:lvl1pPr>
          </a:lstStyle>
          <a:p>
            <a:pPr algn="ctr"/>
            <a:endParaRPr/>
          </a:p>
        </p:txBody>
      </p:sp>
      <p:sp>
        <p:nvSpPr>
          <p:cNvPr id="4" name="New Shape"/>
          <p:cNvSpPr>
            <a:spLocks noGrp="1"/>
          </p:cNvSpPr>
          <p:nvPr>
            <p:ph type="body" idx="2"/>
          </p:nvPr>
        </p:nvSpPr>
        <p:spPr>
          <a:xfrm>
            <a:off x="3270250" y="4699000"/>
            <a:ext cx="5651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a:solidFill>
                  <a:srgbClr val="FFFFFF"/>
                </a:solidFill>
              </a:defRPr>
            </a:lvl1pP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 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1778000"/>
            <a:ext cx="11176000" cy="13906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8773">
                <a:solidFill>
                  <a:srgbClr val="E3FA0B"/>
                </a:solidFill>
              </a:defRPr>
            </a:lvl1pPr>
          </a:lstStyle>
          <a:p>
            <a:pPr algn="ctr"/>
            <a:r>
              <a:rPr sz="8773" b="0">
                <a:solidFill>
                  <a:srgbClr val="E3FA0B"/>
                </a:solidFill>
              </a:rPr>
              <a:t>A Veil of Deception</a:t>
            </a:r>
          </a:p>
        </p:txBody>
      </p:sp>
      <p:sp>
        <p:nvSpPr>
          <p:cNvPr id="3" name="New Shape"/>
          <p:cNvSpPr>
            <a:spLocks noGrp="1"/>
          </p:cNvSpPr>
          <p:nvPr>
            <p:ph type="body" idx="1"/>
          </p:nvPr>
        </p:nvSpPr>
        <p:spPr>
          <a:xfrm>
            <a:off x="2000250" y="3213100"/>
            <a:ext cx="8191500" cy="876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a:solidFill>
                  <a:srgbClr val="FFFFFF"/>
                </a:solidFill>
              </a:defRPr>
            </a:lvl1pPr>
          </a:lstStyle>
          <a:p>
            <a:pPr algn="ctr"/>
            <a:r>
              <a:rPr lang="en-CA" dirty="0"/>
              <a:t>1 Samuel 15:1-34</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said to Saul, “The Lord sent me to anoint you king over his people Israel; now therefore listen to the words of the Lord.</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Thus says the Lord of hosts, ‘I have noted what Amalek did to Israel in opposing them on the way when they came up out of Egypt.</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Now go and strike Amalek and devote to destruction all that they have. Do not spare them, but kill both man and woman, child and infant, ox and sheep, camel and donkey.’ ”</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So Saul summoned the people and numbered them in Telaim, two hundred thousand men on foot, and ten thousand men of Judah.</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Saul came to the city of Amalek and lay in wait in the valley.</a:t>
            </a:r>
          </a:p>
        </p:txBody>
      </p:sp>
      <p:sp>
        <p:nvSpPr>
          <p:cNvPr id="3" name="New Shape"/>
          <p:cNvSpPr>
            <a:spLocks noGrp="1"/>
          </p:cNvSpPr>
          <p:nvPr>
            <p:ph type="body" idx="1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1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5"/>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Saul said to the Kenites, “Go, depart; go down from among the Amalekites, lest I destroy you with them. For you showed kindness to all the people of Israel when they came up out of Egypt.” So the Kenites departed from among the Amalekites.</a:t>
            </a:r>
          </a:p>
        </p:txBody>
      </p:sp>
      <p:sp>
        <p:nvSpPr>
          <p:cNvPr id="3" name="New Shape"/>
          <p:cNvSpPr>
            <a:spLocks noGrp="1"/>
          </p:cNvSpPr>
          <p:nvPr>
            <p:ph type="body" idx="16"/>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17"/>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8"/>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Saul defeated the Amalekites from Havilah as far as Shur, which is east of Egypt.</a:t>
            </a:r>
          </a:p>
        </p:txBody>
      </p:sp>
      <p:sp>
        <p:nvSpPr>
          <p:cNvPr id="3" name="New Shape"/>
          <p:cNvSpPr>
            <a:spLocks noGrp="1"/>
          </p:cNvSpPr>
          <p:nvPr>
            <p:ph type="body" idx="19"/>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20"/>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1"/>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he took Agag the king of the Amalekites alive and devoted to destruction all the people with the edge of the sword.</a:t>
            </a:r>
          </a:p>
        </p:txBody>
      </p:sp>
      <p:sp>
        <p:nvSpPr>
          <p:cNvPr id="3" name="New Shape"/>
          <p:cNvSpPr>
            <a:spLocks noGrp="1"/>
          </p:cNvSpPr>
          <p:nvPr>
            <p:ph type="body" idx="22"/>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23"/>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4"/>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But Saul and the people spared Agag and the best of the sheep and of the oxen and of the fattened calves and the lambs, and all that was good, and would not utterly destroy them. All that was despised and worthless they devoted to destruction.</a:t>
            </a:r>
          </a:p>
        </p:txBody>
      </p:sp>
      <p:sp>
        <p:nvSpPr>
          <p:cNvPr id="3" name="New Shape"/>
          <p:cNvSpPr>
            <a:spLocks noGrp="1"/>
          </p:cNvSpPr>
          <p:nvPr>
            <p:ph type="body" idx="25"/>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26"/>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7"/>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 word of the Lord came to Samuel:</a:t>
            </a:r>
          </a:p>
        </p:txBody>
      </p:sp>
      <p:sp>
        <p:nvSpPr>
          <p:cNvPr id="3" name="New Shape"/>
          <p:cNvSpPr>
            <a:spLocks noGrp="1"/>
          </p:cNvSpPr>
          <p:nvPr>
            <p:ph type="body" idx="28"/>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29"/>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0"/>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“I regret that I have made Saul king, for he has turned back from following me and has not performed my commandments.” And Samuel was angry, and he cried to the Lord all night.</a:t>
            </a:r>
          </a:p>
        </p:txBody>
      </p:sp>
      <p:sp>
        <p:nvSpPr>
          <p:cNvPr id="3" name="New Shape"/>
          <p:cNvSpPr>
            <a:spLocks noGrp="1"/>
          </p:cNvSpPr>
          <p:nvPr>
            <p:ph type="body" idx="3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3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rose early to meet Saul in the morning. And it was told Samuel, “Saul came to Carmel, and behold, he set up a monument for himself and turned and passed on and went down to Gilgal.”</a:t>
            </a:r>
          </a:p>
        </p:txBody>
      </p:sp>
      <p:sp>
        <p:nvSpPr>
          <p:cNvPr id="3" name="New Shape"/>
          <p:cNvSpPr>
            <a:spLocks noGrp="1"/>
          </p:cNvSpPr>
          <p:nvPr>
            <p:ph type="body" idx="3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3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came to Saul, and Saul said to him, “Blessed be you to the Lord. I have performed the commandment of the Lord.”</a:t>
            </a:r>
          </a:p>
        </p:txBody>
      </p:sp>
      <p:sp>
        <p:nvSpPr>
          <p:cNvPr id="3" name="New Shape"/>
          <p:cNvSpPr>
            <a:spLocks noGrp="1"/>
          </p:cNvSpPr>
          <p:nvPr>
            <p:ph type="body" idx="3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3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said, “What then is this bleating of the sheep in my ears and the lowing of the oxen that I hear?”</a:t>
            </a:r>
          </a:p>
        </p:txBody>
      </p:sp>
      <p:sp>
        <p:nvSpPr>
          <p:cNvPr id="3" name="New Shape"/>
          <p:cNvSpPr>
            <a:spLocks noGrp="1"/>
          </p:cNvSpPr>
          <p:nvPr>
            <p:ph type="body" idx="4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4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4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Saul said, “They have brought them from the Amalekites, for the people spared the best of the sheep and of the oxen to sacrifice to the Lord your God, and the rest we have devoted to destruction.”</a:t>
            </a:r>
          </a:p>
        </p:txBody>
      </p:sp>
      <p:sp>
        <p:nvSpPr>
          <p:cNvPr id="3" name="New Shape"/>
          <p:cNvSpPr>
            <a:spLocks noGrp="1"/>
          </p:cNvSpPr>
          <p:nvPr>
            <p:ph type="body" idx="4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4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45"/>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Samuel said to Saul, “Stop! I will tell you what the Lord said to me this night.” And he said to him, “Speak.”</a:t>
            </a:r>
          </a:p>
        </p:txBody>
      </p:sp>
      <p:sp>
        <p:nvSpPr>
          <p:cNvPr id="3" name="New Shape"/>
          <p:cNvSpPr>
            <a:spLocks noGrp="1"/>
          </p:cNvSpPr>
          <p:nvPr>
            <p:ph type="body" idx="46"/>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47"/>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48"/>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said, “Though you are little in your own eyes, are you not the head of the tribes of Israel? The Lord anointed you king over Israel.</a:t>
            </a:r>
          </a:p>
        </p:txBody>
      </p:sp>
      <p:sp>
        <p:nvSpPr>
          <p:cNvPr id="3" name="New Shape"/>
          <p:cNvSpPr>
            <a:spLocks noGrp="1"/>
          </p:cNvSpPr>
          <p:nvPr>
            <p:ph type="body" idx="49"/>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50"/>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51"/>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the Lord sent you on a mission and said, ‘Go, devote to destruction the sinners, the Amalekites, and fight against them until they are consumed.’</a:t>
            </a:r>
          </a:p>
        </p:txBody>
      </p:sp>
      <p:sp>
        <p:nvSpPr>
          <p:cNvPr id="3" name="New Shape"/>
          <p:cNvSpPr>
            <a:spLocks noGrp="1"/>
          </p:cNvSpPr>
          <p:nvPr>
            <p:ph type="body" idx="52"/>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53"/>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54"/>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Why then did you not obey the voice of the Lord? Why did you pounce on the spoil and do what was evil in the sight of the Lord?”</a:t>
            </a:r>
          </a:p>
        </p:txBody>
      </p:sp>
      <p:sp>
        <p:nvSpPr>
          <p:cNvPr id="3" name="New Shape"/>
          <p:cNvSpPr>
            <a:spLocks noGrp="1"/>
          </p:cNvSpPr>
          <p:nvPr>
            <p:ph type="body" idx="55"/>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56"/>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57"/>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And Saul said to Samuel, “I have obeyed the voice of the Lord. I have gone on the mission on which the Lord sent me. I have brought Agag the king of Amalek, and I have devoted the Amalekites to destruction.</a:t>
            </a:r>
          </a:p>
        </p:txBody>
      </p:sp>
      <p:sp>
        <p:nvSpPr>
          <p:cNvPr id="3" name="New Shape"/>
          <p:cNvSpPr>
            <a:spLocks noGrp="1"/>
          </p:cNvSpPr>
          <p:nvPr>
            <p:ph type="body" idx="58"/>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59"/>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0"/>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But the people took of the spoil, sheep and oxen, the best of the things devoted to destruction, to sacrifice to the Lord your God in Gilgal.”</a:t>
            </a:r>
          </a:p>
        </p:txBody>
      </p:sp>
      <p:sp>
        <p:nvSpPr>
          <p:cNvPr id="3" name="New Shape"/>
          <p:cNvSpPr>
            <a:spLocks noGrp="1"/>
          </p:cNvSpPr>
          <p:nvPr>
            <p:ph type="body" idx="6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6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said, “Has the Lord as great delight in burnt offerings and sacrifices, as in obeying the voice of the Lord? Behold, to obey is better than sacrifice, and to listen than the fat of rams.</a:t>
            </a:r>
          </a:p>
        </p:txBody>
      </p:sp>
      <p:sp>
        <p:nvSpPr>
          <p:cNvPr id="3" name="New Shape"/>
          <p:cNvSpPr>
            <a:spLocks noGrp="1"/>
          </p:cNvSpPr>
          <p:nvPr>
            <p:ph type="body" idx="6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6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rebellion is as the sin of divination, and presumption is as iniquity and idolatry. Because you have rejected the word of the Lord, he has also rejected you from being king.”</a:t>
            </a:r>
          </a:p>
        </p:txBody>
      </p:sp>
      <p:sp>
        <p:nvSpPr>
          <p:cNvPr id="3" name="New Shape"/>
          <p:cNvSpPr>
            <a:spLocks noGrp="1"/>
          </p:cNvSpPr>
          <p:nvPr>
            <p:ph type="body" idx="6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6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Saul said to Samuel, “I have sinned, for I have transgressed the commandment of the Lord and your words, because I feared the people and obeyed their voice.</a:t>
            </a:r>
          </a:p>
        </p:txBody>
      </p:sp>
      <p:sp>
        <p:nvSpPr>
          <p:cNvPr id="3" name="New Shape"/>
          <p:cNvSpPr>
            <a:spLocks noGrp="1"/>
          </p:cNvSpPr>
          <p:nvPr>
            <p:ph type="body" idx="7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7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7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Now therefore, please pardon my sin and return with me that I may bow before the Lord.”</a:t>
            </a:r>
          </a:p>
        </p:txBody>
      </p:sp>
      <p:sp>
        <p:nvSpPr>
          <p:cNvPr id="3" name="New Shape"/>
          <p:cNvSpPr>
            <a:spLocks noGrp="1"/>
          </p:cNvSpPr>
          <p:nvPr>
            <p:ph type="body" idx="7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7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75"/>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said to Saul, “I will not return with you. For you have rejected the word of the Lord, and the Lord has rejected you from being king over Israel.”</a:t>
            </a:r>
          </a:p>
        </p:txBody>
      </p:sp>
      <p:sp>
        <p:nvSpPr>
          <p:cNvPr id="3" name="New Shape"/>
          <p:cNvSpPr>
            <a:spLocks noGrp="1"/>
          </p:cNvSpPr>
          <p:nvPr>
            <p:ph type="body" idx="76"/>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77"/>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78"/>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As Samuel turned to go away, Saul seized the skirt of his robe, and it tore.</a:t>
            </a:r>
          </a:p>
        </p:txBody>
      </p:sp>
      <p:sp>
        <p:nvSpPr>
          <p:cNvPr id="3" name="New Shape"/>
          <p:cNvSpPr>
            <a:spLocks noGrp="1"/>
          </p:cNvSpPr>
          <p:nvPr>
            <p:ph type="body" idx="79"/>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80"/>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81"/>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said to him, “The Lord has torn the kingdom of Israel from you this day and has given it to a neighbor of yours, who is better than you.</a:t>
            </a:r>
          </a:p>
        </p:txBody>
      </p:sp>
      <p:sp>
        <p:nvSpPr>
          <p:cNvPr id="3" name="New Shape"/>
          <p:cNvSpPr>
            <a:spLocks noGrp="1"/>
          </p:cNvSpPr>
          <p:nvPr>
            <p:ph type="body" idx="82"/>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83"/>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84"/>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also the Glory of Israel will not lie or have regret, for he is not a man, that he should have regret.”</a:t>
            </a:r>
          </a:p>
        </p:txBody>
      </p:sp>
      <p:sp>
        <p:nvSpPr>
          <p:cNvPr id="3" name="New Shape"/>
          <p:cNvSpPr>
            <a:spLocks noGrp="1"/>
          </p:cNvSpPr>
          <p:nvPr>
            <p:ph type="body" idx="85"/>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86"/>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87"/>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he said, “I have sinned; yet honor me now before the elders of my people and before Israel, and return with me, that I may bow before the Lord your God.”</a:t>
            </a:r>
          </a:p>
        </p:txBody>
      </p:sp>
      <p:sp>
        <p:nvSpPr>
          <p:cNvPr id="3" name="New Shape"/>
          <p:cNvSpPr>
            <a:spLocks noGrp="1"/>
          </p:cNvSpPr>
          <p:nvPr>
            <p:ph type="body" idx="88"/>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89"/>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0"/>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So Samuel turned back after Saul, and Saul bowed before the Lord.</a:t>
            </a:r>
          </a:p>
        </p:txBody>
      </p:sp>
      <p:sp>
        <p:nvSpPr>
          <p:cNvPr id="3" name="New Shape"/>
          <p:cNvSpPr>
            <a:spLocks noGrp="1"/>
          </p:cNvSpPr>
          <p:nvPr>
            <p:ph type="body" idx="9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9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Samuel said, “Bring here to me Agag the king of the Amalekites.” And Agag came to him cheerfully. Agag said, “Surely the bitterness of death is past.”</a:t>
            </a:r>
          </a:p>
        </p:txBody>
      </p:sp>
      <p:sp>
        <p:nvSpPr>
          <p:cNvPr id="3" name="New Shape"/>
          <p:cNvSpPr>
            <a:spLocks noGrp="1"/>
          </p:cNvSpPr>
          <p:nvPr>
            <p:ph type="body" idx="9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9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said, “As your sword has made women childless, so shall your mother be childless among women.” And Samuel hacked Agag to pieces before the Lord in Gilgal.</a:t>
            </a:r>
          </a:p>
        </p:txBody>
      </p:sp>
      <p:sp>
        <p:nvSpPr>
          <p:cNvPr id="3" name="New Shape"/>
          <p:cNvSpPr>
            <a:spLocks noGrp="1"/>
          </p:cNvSpPr>
          <p:nvPr>
            <p:ph type="body" idx="9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9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Samuel went to Ramah, and Saul went up to his house in Gibeah of Saul.</a:t>
            </a:r>
          </a:p>
        </p:txBody>
      </p:sp>
      <p:sp>
        <p:nvSpPr>
          <p:cNvPr id="3" name="New Shape"/>
          <p:cNvSpPr>
            <a:spLocks noGrp="1"/>
          </p:cNvSpPr>
          <p:nvPr>
            <p:ph type="body" idx="10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10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0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Samuel did not see Saul again until the day of his death, but Samuel grieved over Saul. And the Lord regretted that he had made Saul king over Israel.</a:t>
            </a:r>
          </a:p>
        </p:txBody>
      </p:sp>
      <p:sp>
        <p:nvSpPr>
          <p:cNvPr id="3" name="New Shape"/>
          <p:cNvSpPr>
            <a:spLocks noGrp="1"/>
          </p:cNvSpPr>
          <p:nvPr>
            <p:ph type="body" idx="10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Samuel 15</a:t>
            </a:r>
          </a:p>
        </p:txBody>
      </p:sp>
      <p:sp>
        <p:nvSpPr>
          <p:cNvPr id="4" name="New Shape"/>
          <p:cNvSpPr>
            <a:spLocks noGrp="1"/>
          </p:cNvSpPr>
          <p:nvPr>
            <p:ph type="body" idx="10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So he told them this parable: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15:3–7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“What man of you, having a hundred sheep, if he has lost one of them, does not leave the ninety-nine in the open country, and go after the one that is lost, until he finds it?</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15:3–7</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when he has found it, he lays it on his shoulders, rejoicing.</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15:3–7</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when he comes home, he calls together his friends and his neighbors, saying to them, ‘Rejoice with me, for I have found my sheep that was lost.’</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15:3–7</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Just so, I tell you, there will be more joy in heaven over one sinner who repents than over ninety-nine righteous persons who need no repentance.</a:t>
            </a:r>
          </a:p>
        </p:txBody>
      </p:sp>
      <p:sp>
        <p:nvSpPr>
          <p:cNvPr id="3" name="New Shape"/>
          <p:cNvSpPr>
            <a:spLocks noGrp="1"/>
          </p:cNvSpPr>
          <p:nvPr>
            <p:ph type="body" idx="1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15:3–7</a:t>
            </a:r>
          </a:p>
        </p:txBody>
      </p:sp>
      <p:sp>
        <p:nvSpPr>
          <p:cNvPr id="4" name="New Shape"/>
          <p:cNvSpPr>
            <a:spLocks noGrp="1"/>
          </p:cNvSpPr>
          <p:nvPr>
            <p:ph type="body" idx="1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What do you think? If a man has a hundred sheep, and one of them has gone astray, does he not leave the ninety-nine on the mountains and go in search of the one that went astray?</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Matthew 18:12</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While I was with them, I kept them in your name, which you have given me. I have guarded them, and not one of them has been lost except the son of destruction, that the Scripture might be fulfilled.</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John 17:12</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This was to fulfill the word that he had spoken: “Of those whom you gave me I have lost not one.”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John 18:9</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All that the Father gives me will come to me, and whoever comes to me I will never cast out.</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John 6:37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God so loved the world, that he gave his only Son, that whoever believes in him should not perish but have eternal life.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John 3:16</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You therefore must be perfect, as your heavenly Father is perfect.</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Matthew 5:48</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0">
                <a:solidFill>
                  <a:srgbClr val="FFFFFF"/>
                </a:solidFill>
              </a:rPr>
              <a:t>Perfect [5406] téleios means complete, full, not wanting of anything, to be blameless; having all the necessary qualities; to be unspotted from the world (James 3:2; Mt 19:21).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0">
                <a:solidFill>
                  <a:srgbClr val="FFFFFF"/>
                </a:solidFill>
              </a:rPr>
              <a:t>So how do we account for the seemingly vast difference in opinion between what God said and what Saul believed?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0">
                <a:solidFill>
                  <a:srgbClr val="FFFFFF"/>
                </a:solidFill>
              </a:rPr>
              <a:t>Deception is conviction replaced by reasoning!
…a result of repeated disobedience…then the conscience is seared.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0">
                <a:solidFill>
                  <a:srgbClr val="FFFFFF"/>
                </a:solidFill>
              </a:rPr>
              <a:t>Have I been deceived?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
        <a:ea typeface=""/>
        <a:cs typeface=""/>
      </a:majorFont>
      <a:minorFont>
        <a:latin typeface=""/>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noFill/>
        <a:pattFill/>
        <a:grpFill/>
      </a:fillStyleLst>
      <a:lnStyleLst>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Lst>
      <a:bgFillStyleLst>
        <a:solidFill>
          <a:schemeClr val="phClr"/>
        </a:solidFill>
        <a:gradFill>
          <a:gsLst>
            <a:gs pos="0">
              <a:schemeClr val="phClr">
                <a:tint val="50000"/>
                <a:satMod val="300000"/>
              </a:schemeClr>
            </a:gs>
            <a:gs pos="0">
              <a:schemeClr val="phClr">
                <a:tint val="50000"/>
                <a:satMod val="300000"/>
              </a:schemeClr>
            </a:gs>
            <a:gs pos="0">
              <a:schemeClr val="phClr">
                <a:tint val="50000"/>
                <a:satMod val="300000"/>
              </a:schemeClr>
            </a:gs>
          </a:gsLst>
          <a:lin ang="16200000" scaled="1"/>
        </a:gradFill>
        <a:gradFill>
          <a:gsLst>
            <a:gs pos="0">
              <a:schemeClr val="phClr">
                <a:tint val="50000"/>
                <a:satMod val="300000"/>
              </a:schemeClr>
            </a:gs>
            <a:gs pos="0">
              <a:schemeClr val="phClr">
                <a:tint val="50000"/>
                <a:satMod val="30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1666</Words>
  <Application>Microsoft Macintosh PowerPoint</Application>
  <PresentationFormat>Widescreen</PresentationFormat>
  <Paragraphs>144</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Shannon Whitehouse</cp:lastModifiedBy>
  <cp:revision>1</cp:revision>
  <dcterms:modified xsi:type="dcterms:W3CDTF">2026-08-23T16:23:45Z</dcterms:modified>
</cp:coreProperties>
</file>